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347" r:id="rId3"/>
    <p:sldId id="267" r:id="rId4"/>
    <p:sldId id="345" r:id="rId5"/>
    <p:sldId id="358" r:id="rId6"/>
    <p:sldId id="350" r:id="rId7"/>
    <p:sldId id="323" r:id="rId8"/>
    <p:sldId id="324" r:id="rId9"/>
    <p:sldId id="360" r:id="rId10"/>
    <p:sldId id="348" r:id="rId11"/>
    <p:sldId id="349" r:id="rId12"/>
    <p:sldId id="359" r:id="rId13"/>
    <p:sldId id="353" r:id="rId14"/>
    <p:sldId id="354" r:id="rId15"/>
    <p:sldId id="352" r:id="rId16"/>
    <p:sldId id="342" r:id="rId17"/>
    <p:sldId id="355" r:id="rId18"/>
    <p:sldId id="341" r:id="rId19"/>
    <p:sldId id="356" r:id="rId20"/>
    <p:sldId id="357" r:id="rId2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Agita\Documents\Instituts\sagatvosanas\LPS\Zinojums\dOING_BUSINESS_SALIDZinajum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Agita\Documents\Instituts\sagatvosanas\LPS\Zinojums\Aptaujas_rezultati_7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Agita\Documents\Instituts\sagatvosanas\LPS\Zinojums\Aptaujas_rezultati_7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Agita\Documents\Instituts\sagatvosanas\LPS\Zinojums\Aptaujas_rezultati_7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Latvija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111111111111111"/>
                  <c:y val="-0.03240740740740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138888888888888"/>
                  <c:y val="-0.041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3333333333344"/>
                  <c:y val="-0.041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166666666666668"/>
                  <c:y val="-0.02777777777777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2005.0</c:v>
                </c:pt>
                <c:pt idx="1">
                  <c:v>2008.0</c:v>
                </c:pt>
                <c:pt idx="2">
                  <c:v>2013.0</c:v>
                </c:pt>
                <c:pt idx="3">
                  <c:v>2015.0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26.0</c:v>
                </c:pt>
                <c:pt idx="1">
                  <c:v>29.0</c:v>
                </c:pt>
                <c:pt idx="2">
                  <c:v>24.0</c:v>
                </c:pt>
                <c:pt idx="3">
                  <c:v>22.0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4E2-49E3-A0BB-C1C184EAB7B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Igaunija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638888888888889"/>
                  <c:y val="-0.01388888888888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33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25"/>
                  <c:y val="0.04166666666666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33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13888888888889"/>
                  <c:y val="0.02777777777777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33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33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FF33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2005.0</c:v>
                </c:pt>
                <c:pt idx="1">
                  <c:v>2008.0</c:v>
                </c:pt>
                <c:pt idx="2">
                  <c:v>2013.0</c:v>
                </c:pt>
                <c:pt idx="3">
                  <c:v>2015.0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16.0</c:v>
                </c:pt>
                <c:pt idx="1">
                  <c:v>22.0</c:v>
                </c:pt>
                <c:pt idx="2">
                  <c:v>22.0</c:v>
                </c:pt>
                <c:pt idx="3">
                  <c:v>16.0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4E2-49E3-A0BB-C1C184EAB7B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Lietuva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333333333333334"/>
                  <c:y val="0.02777777777777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305555555555556"/>
                  <c:y val="0.041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194444444444444"/>
                  <c:y val="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E4E2-49E3-A0BB-C1C184EAB7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2005.0</c:v>
                </c:pt>
                <c:pt idx="1">
                  <c:v>2008.0</c:v>
                </c:pt>
                <c:pt idx="2">
                  <c:v>2013.0</c:v>
                </c:pt>
                <c:pt idx="3">
                  <c:v>2015.0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15.0</c:v>
                </c:pt>
                <c:pt idx="1">
                  <c:v>28.0</c:v>
                </c:pt>
                <c:pt idx="2">
                  <c:v>17.0</c:v>
                </c:pt>
                <c:pt idx="3">
                  <c:v>20.0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E4E2-49E3-A0BB-C1C184EAB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968880416"/>
        <c:axId val="-1968599120"/>
      </c:lineChart>
      <c:catAx>
        <c:axId val="-196888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68599120"/>
        <c:crosses val="autoZero"/>
        <c:auto val="1"/>
        <c:lblAlgn val="ctr"/>
        <c:lblOffset val="100"/>
        <c:noMultiLvlLbl val="0"/>
      </c:catAx>
      <c:valAx>
        <c:axId val="-196859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6888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Grafiki!$B$1</c:f>
              <c:strCache>
                <c:ptCount val="1"/>
                <c:pt idx="0">
                  <c:v>nacionālas nozīmes attīstības centri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Grafiki!$A$2:$A$11</c:f>
              <c:strCache>
                <c:ptCount val="10"/>
                <c:pt idx="0">
                  <c:v>publiskā iepirkuma veikšana</c:v>
                </c:pt>
                <c:pt idx="1">
                  <c:v>infrastruktūras attīstība</c:v>
                </c:pt>
                <c:pt idx="2">
                  <c:v>pašvaldības saistošo noteikumu izdošana</c:v>
                </c:pt>
                <c:pt idx="3">
                  <c:v>izglītojošie pasākumi, uzņēmēju kompetenču paaugstināšana</c:v>
                </c:pt>
                <c:pt idx="4">
                  <c:v>mārketinga aktivitātes</c:v>
                </c:pt>
                <c:pt idx="5">
                  <c:v>nekustamā īpašuma nodokļa atlaide</c:v>
                </c:pt>
                <c:pt idx="6">
                  <c:v>sociālās uzņēmējdarbības veicināšana</c:v>
                </c:pt>
                <c:pt idx="7">
                  <c:v>publiskā privātā partnerība</c:v>
                </c:pt>
                <c:pt idx="8">
                  <c:v>kredītsabiedrību izveidošana</c:v>
                </c:pt>
                <c:pt idx="9">
                  <c:v>koncesiju līgumu slēgšana</c:v>
                </c:pt>
              </c:strCache>
            </c:strRef>
          </c:cat>
          <c:val>
            <c:numRef>
              <c:f>Grafiki!$B$2:$B$11</c:f>
              <c:numCache>
                <c:formatCode>General</c:formatCode>
                <c:ptCount val="10"/>
                <c:pt idx="0">
                  <c:v>5.0</c:v>
                </c:pt>
                <c:pt idx="1">
                  <c:v>6.0</c:v>
                </c:pt>
                <c:pt idx="2">
                  <c:v>4.0</c:v>
                </c:pt>
                <c:pt idx="3">
                  <c:v>4.0</c:v>
                </c:pt>
                <c:pt idx="4">
                  <c:v>4.0</c:v>
                </c:pt>
                <c:pt idx="5">
                  <c:v>4.0</c:v>
                </c:pt>
                <c:pt idx="6">
                  <c:v>1.0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</c:numCache>
            </c:numRef>
          </c:val>
        </c:ser>
        <c:ser>
          <c:idx val="1"/>
          <c:order val="1"/>
          <c:tx>
            <c:strRef>
              <c:f>Grafiki!$C$1</c:f>
              <c:strCache>
                <c:ptCount val="1"/>
                <c:pt idx="0">
                  <c:v>reģionālās nozīmes attīstības centri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Grafiki!$A$2:$A$11</c:f>
              <c:strCache>
                <c:ptCount val="10"/>
                <c:pt idx="0">
                  <c:v>publiskā iepirkuma veikšana</c:v>
                </c:pt>
                <c:pt idx="1">
                  <c:v>infrastruktūras attīstība</c:v>
                </c:pt>
                <c:pt idx="2">
                  <c:v>pašvaldības saistošo noteikumu izdošana</c:v>
                </c:pt>
                <c:pt idx="3">
                  <c:v>izglītojošie pasākumi, uzņēmēju kompetenču paaugstināšana</c:v>
                </c:pt>
                <c:pt idx="4">
                  <c:v>mārketinga aktivitātes</c:v>
                </c:pt>
                <c:pt idx="5">
                  <c:v>nekustamā īpašuma nodokļa atlaide</c:v>
                </c:pt>
                <c:pt idx="6">
                  <c:v>sociālās uzņēmējdarbības veicināšana</c:v>
                </c:pt>
                <c:pt idx="7">
                  <c:v>publiskā privātā partnerība</c:v>
                </c:pt>
                <c:pt idx="8">
                  <c:v>kredītsabiedrību izveidošana</c:v>
                </c:pt>
                <c:pt idx="9">
                  <c:v>koncesiju līgumu slēgšana</c:v>
                </c:pt>
              </c:strCache>
            </c:strRef>
          </c:cat>
          <c:val>
            <c:numRef>
              <c:f>Grafiki!$C$2:$C$11</c:f>
              <c:numCache>
                <c:formatCode>General</c:formatCode>
                <c:ptCount val="10"/>
                <c:pt idx="0">
                  <c:v>12.0</c:v>
                </c:pt>
                <c:pt idx="1">
                  <c:v>13.0</c:v>
                </c:pt>
                <c:pt idx="2">
                  <c:v>12.0</c:v>
                </c:pt>
                <c:pt idx="3">
                  <c:v>6.0</c:v>
                </c:pt>
                <c:pt idx="4">
                  <c:v>8.0</c:v>
                </c:pt>
                <c:pt idx="5">
                  <c:v>7.0</c:v>
                </c:pt>
                <c:pt idx="6">
                  <c:v>6.0</c:v>
                </c:pt>
                <c:pt idx="7">
                  <c:v>2.0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</c:ser>
        <c:ser>
          <c:idx val="2"/>
          <c:order val="2"/>
          <c:tx>
            <c:strRef>
              <c:f>Grafiki!$D$1</c:f>
              <c:strCache>
                <c:ptCount val="1"/>
                <c:pt idx="0">
                  <c:v>citas pašvaldības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Grafiki!$A$2:$A$11</c:f>
              <c:strCache>
                <c:ptCount val="10"/>
                <c:pt idx="0">
                  <c:v>publiskā iepirkuma veikšana</c:v>
                </c:pt>
                <c:pt idx="1">
                  <c:v>infrastruktūras attīstība</c:v>
                </c:pt>
                <c:pt idx="2">
                  <c:v>pašvaldības saistošo noteikumu izdošana</c:v>
                </c:pt>
                <c:pt idx="3">
                  <c:v>izglītojošie pasākumi, uzņēmēju kompetenču paaugstināšana</c:v>
                </c:pt>
                <c:pt idx="4">
                  <c:v>mārketinga aktivitātes</c:v>
                </c:pt>
                <c:pt idx="5">
                  <c:v>nekustamā īpašuma nodokļa atlaide</c:v>
                </c:pt>
                <c:pt idx="6">
                  <c:v>sociālās uzņēmējdarbības veicināšana</c:v>
                </c:pt>
                <c:pt idx="7">
                  <c:v>publiskā privātā partnerība</c:v>
                </c:pt>
                <c:pt idx="8">
                  <c:v>kredītsabiedrību izveidošana</c:v>
                </c:pt>
                <c:pt idx="9">
                  <c:v>koncesiju līgumu slēgšana</c:v>
                </c:pt>
              </c:strCache>
            </c:strRef>
          </c:cat>
          <c:val>
            <c:numRef>
              <c:f>Grafiki!$D$2:$D$11</c:f>
              <c:numCache>
                <c:formatCode>General</c:formatCode>
                <c:ptCount val="10"/>
                <c:pt idx="0">
                  <c:v>43.0</c:v>
                </c:pt>
                <c:pt idx="1">
                  <c:v>38.0</c:v>
                </c:pt>
                <c:pt idx="2">
                  <c:v>30.0</c:v>
                </c:pt>
                <c:pt idx="3">
                  <c:v>16.0</c:v>
                </c:pt>
                <c:pt idx="4">
                  <c:v>11.0</c:v>
                </c:pt>
                <c:pt idx="5">
                  <c:v>10.0</c:v>
                </c:pt>
                <c:pt idx="6">
                  <c:v>7.0</c:v>
                </c:pt>
                <c:pt idx="7">
                  <c:v>1.0</c:v>
                </c:pt>
                <c:pt idx="8">
                  <c:v>1.0</c:v>
                </c:pt>
                <c:pt idx="9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8987728"/>
        <c:axId val="-1965368208"/>
      </c:barChart>
      <c:catAx>
        <c:axId val="212898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65368208"/>
        <c:crosses val="autoZero"/>
        <c:auto val="1"/>
        <c:lblAlgn val="ctr"/>
        <c:lblOffset val="100"/>
        <c:noMultiLvlLbl val="0"/>
      </c:catAx>
      <c:valAx>
        <c:axId val="-196536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98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Grafiki!$G$2:$G$7</c:f>
              <c:strCache>
                <c:ptCount val="6"/>
                <c:pt idx="0">
                  <c:v>nekas netraucē</c:v>
                </c:pt>
                <c:pt idx="1">
                  <c:v>neskaidrs stratēģiskās attīstības redzējums pašvaldībā</c:v>
                </c:pt>
                <c:pt idx="2">
                  <c:v>nespēja piesaistīt gudrus un talantīgus speciālistus</c:v>
                </c:pt>
                <c:pt idx="3">
                  <c:v>ģeogrāfiskais novietojums</c:v>
                </c:pt>
                <c:pt idx="4">
                  <c:v>finanšu līdzekļu trūkums</c:v>
                </c:pt>
                <c:pt idx="5">
                  <c:v>likumodšanas regulējumi</c:v>
                </c:pt>
              </c:strCache>
            </c:strRef>
          </c:cat>
          <c:val>
            <c:numRef>
              <c:f>Grafiki!$H$2:$H$7</c:f>
              <c:numCache>
                <c:formatCode>General</c:formatCode>
                <c:ptCount val="6"/>
                <c:pt idx="0">
                  <c:v>5.0</c:v>
                </c:pt>
                <c:pt idx="1">
                  <c:v>2.0</c:v>
                </c:pt>
                <c:pt idx="2">
                  <c:v>12.0</c:v>
                </c:pt>
                <c:pt idx="3">
                  <c:v>26.0</c:v>
                </c:pt>
                <c:pt idx="4">
                  <c:v>55.0</c:v>
                </c:pt>
                <c:pt idx="5">
                  <c:v>22.0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9733680"/>
        <c:axId val="2129749776"/>
      </c:barChart>
      <c:catAx>
        <c:axId val="212973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9749776"/>
        <c:crosses val="autoZero"/>
        <c:auto val="1"/>
        <c:lblAlgn val="ctr"/>
        <c:lblOffset val="100"/>
        <c:noMultiLvlLbl val="0"/>
      </c:catAx>
      <c:valAx>
        <c:axId val="212974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973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Grafiki!$J$7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Grafiki!$K$6:$M$6</c:f>
              <c:strCache>
                <c:ptCount val="3"/>
                <c:pt idx="0">
                  <c:v>nacionālas nozīmes attīstības centri</c:v>
                </c:pt>
                <c:pt idx="1">
                  <c:v>reģionālās nozīmes attīstības centri</c:v>
                </c:pt>
                <c:pt idx="2">
                  <c:v>citas pašvaldības</c:v>
                </c:pt>
              </c:strCache>
            </c:strRef>
          </c:cat>
          <c:val>
            <c:numRef>
              <c:f>Grafiki!$K$7:$M$7</c:f>
              <c:numCache>
                <c:formatCode>General</c:formatCode>
                <c:ptCount val="3"/>
                <c:pt idx="0">
                  <c:v>2.0</c:v>
                </c:pt>
                <c:pt idx="1">
                  <c:v>7.0</c:v>
                </c:pt>
                <c:pt idx="2">
                  <c:v>20.0</c:v>
                </c:pt>
              </c:numCache>
            </c:numRef>
          </c:val>
        </c:ser>
        <c:ser>
          <c:idx val="1"/>
          <c:order val="1"/>
          <c:tx>
            <c:strRef>
              <c:f>Grafiki!$J$8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Grafiki!$K$6:$M$6</c:f>
              <c:strCache>
                <c:ptCount val="3"/>
                <c:pt idx="0">
                  <c:v>nacionālas nozīmes attīstības centri</c:v>
                </c:pt>
                <c:pt idx="1">
                  <c:v>reģionālās nozīmes attīstības centri</c:v>
                </c:pt>
                <c:pt idx="2">
                  <c:v>citas pašvaldības</c:v>
                </c:pt>
              </c:strCache>
            </c:strRef>
          </c:cat>
          <c:val>
            <c:numRef>
              <c:f>Grafiki!$K$8:$M$8</c:f>
              <c:numCache>
                <c:formatCode>General</c:formatCode>
                <c:ptCount val="3"/>
                <c:pt idx="0">
                  <c:v>4.0</c:v>
                </c:pt>
                <c:pt idx="1">
                  <c:v>6.0</c:v>
                </c:pt>
                <c:pt idx="2">
                  <c:v>21.0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1209328"/>
        <c:axId val="-2053391984"/>
      </c:barChart>
      <c:catAx>
        <c:axId val="180120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3391984"/>
        <c:crosses val="autoZero"/>
        <c:auto val="1"/>
        <c:lblAlgn val="ctr"/>
        <c:lblOffset val="100"/>
        <c:noMultiLvlLbl val="0"/>
      </c:catAx>
      <c:valAx>
        <c:axId val="-205339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120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 smtClean="0"/>
              <a:t>Vai pašvaldību kapitālsabiedrību dibināšana, Jūsuprāt, rada tirgus kropļojumu?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9F4428F7-9EC2-4362-BF57-BA798ABF6D9C}" type="VALUE">
                      <a:rPr lang="en-US" b="1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2"/>
                <c:pt idx="0">
                  <c:v>Jā, rada</c:v>
                </c:pt>
                <c:pt idx="1">
                  <c:v>Nē, nerada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17.0</c:v>
                </c:pt>
                <c:pt idx="1">
                  <c:v>57.0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9B86E-1839-8A49-B8ED-E48E4773B9A6}" type="doc">
      <dgm:prSet loTypeId="urn:microsoft.com/office/officeart/2005/8/layout/hProcess9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3F3816A-F119-7947-8C08-38FBFEDD0194}">
      <dgm:prSet phldrT="[Text]"/>
      <dgm:spPr/>
      <dgm:t>
        <a:bodyPr/>
        <a:lstStyle/>
        <a:p>
          <a:r>
            <a:rPr lang="en-US"/>
            <a:t>Algoritms un metodika tirgus nepiln</a:t>
          </a:r>
          <a:r>
            <a:rPr lang="lv-LV"/>
            <a:t>ību</a:t>
          </a:r>
          <a:r>
            <a:rPr lang="lv-LV" baseline="0"/>
            <a:t> novēršanai </a:t>
          </a:r>
          <a:endParaRPr lang="en-US"/>
        </a:p>
      </dgm:t>
    </dgm:pt>
    <dgm:pt modelId="{86A046FF-A7B3-1F4D-BF0E-59ABCADD165E}" type="parTrans" cxnId="{7512E382-57F9-FC48-A68C-87626900ED9C}">
      <dgm:prSet/>
      <dgm:spPr/>
      <dgm:t>
        <a:bodyPr/>
        <a:lstStyle/>
        <a:p>
          <a:endParaRPr lang="en-US"/>
        </a:p>
      </dgm:t>
    </dgm:pt>
    <dgm:pt modelId="{53300A21-F742-1643-96AF-054CFA94FA24}" type="sibTrans" cxnId="{7512E382-57F9-FC48-A68C-87626900ED9C}">
      <dgm:prSet/>
      <dgm:spPr/>
      <dgm:t>
        <a:bodyPr/>
        <a:lstStyle/>
        <a:p>
          <a:endParaRPr lang="en-US"/>
        </a:p>
      </dgm:t>
    </dgm:pt>
    <dgm:pt modelId="{049E2166-46E1-434D-823B-6B4DADD73D5B}">
      <dgm:prSet/>
      <dgm:spPr/>
      <dgm:t>
        <a:bodyPr/>
        <a:lstStyle/>
        <a:p>
          <a:r>
            <a:rPr lang="en-US"/>
            <a:t>Rekomend</a:t>
          </a:r>
          <a:r>
            <a:rPr lang="lv-LV"/>
            <a:t>ācijas</a:t>
          </a:r>
          <a:endParaRPr lang="en-US"/>
        </a:p>
      </dgm:t>
    </dgm:pt>
    <dgm:pt modelId="{79EAAEBF-9174-2B42-9CE6-C702648344AD}" type="parTrans" cxnId="{B7D1712D-3A6E-904A-96D4-C5A08886C335}">
      <dgm:prSet/>
      <dgm:spPr/>
      <dgm:t>
        <a:bodyPr/>
        <a:lstStyle/>
        <a:p>
          <a:endParaRPr lang="en-US"/>
        </a:p>
      </dgm:t>
    </dgm:pt>
    <dgm:pt modelId="{83EBD19C-3F29-3C44-86C4-D45201B08787}" type="sibTrans" cxnId="{B7D1712D-3A6E-904A-96D4-C5A08886C335}">
      <dgm:prSet/>
      <dgm:spPr/>
      <dgm:t>
        <a:bodyPr/>
        <a:lstStyle/>
        <a:p>
          <a:endParaRPr lang="en-US"/>
        </a:p>
      </dgm:t>
    </dgm:pt>
    <dgm:pt modelId="{88BE40AE-A447-6B4D-862D-323F4848F261}">
      <dgm:prSet phldrT="[Text]"/>
      <dgm:spPr/>
      <dgm:t>
        <a:bodyPr/>
        <a:lstStyle/>
        <a:p>
          <a:r>
            <a:rPr lang="en-US" dirty="0"/>
            <a:t>P</a:t>
          </a:r>
          <a:r>
            <a:rPr lang="lv-LV" dirty="0"/>
            <a:t>ārskats par tirgus </a:t>
          </a:r>
          <a:r>
            <a:rPr lang="lv-LV" dirty="0" smtClean="0"/>
            <a:t>nepilnībām </a:t>
          </a:r>
          <a:endParaRPr lang="en-US" dirty="0"/>
        </a:p>
      </dgm:t>
    </dgm:pt>
    <dgm:pt modelId="{DCE45C41-85B0-E347-B72F-827518C2CFE2}" type="parTrans" cxnId="{E27331EB-4C29-354F-B807-A950538E560F}">
      <dgm:prSet/>
      <dgm:spPr/>
      <dgm:t>
        <a:bodyPr/>
        <a:lstStyle/>
        <a:p>
          <a:endParaRPr lang="en-US"/>
        </a:p>
      </dgm:t>
    </dgm:pt>
    <dgm:pt modelId="{CC3DD6FE-6E99-A544-B94E-FD324C707F37}" type="sibTrans" cxnId="{E27331EB-4C29-354F-B807-A950538E560F}">
      <dgm:prSet/>
      <dgm:spPr/>
      <dgm:t>
        <a:bodyPr/>
        <a:lstStyle/>
        <a:p>
          <a:endParaRPr lang="en-US"/>
        </a:p>
      </dgm:t>
    </dgm:pt>
    <dgm:pt modelId="{0A9348CF-6DCE-B044-9BBF-770AD9248680}">
      <dgm:prSet/>
      <dgm:spPr/>
      <dgm:t>
        <a:bodyPr/>
        <a:lstStyle/>
        <a:p>
          <a:r>
            <a:rPr lang="en-US" dirty="0"/>
            <a:t>Pa</a:t>
          </a:r>
          <a:r>
            <a:rPr lang="lv-LV" dirty="0" err="1"/>
            <a:t>švaldību</a:t>
          </a:r>
          <a:r>
            <a:rPr lang="lv-LV" dirty="0"/>
            <a:t> loma vietējā ekonomiskajā attīstībā  (LV piemērs) </a:t>
          </a:r>
          <a:endParaRPr lang="en-US" dirty="0"/>
        </a:p>
      </dgm:t>
    </dgm:pt>
    <dgm:pt modelId="{274304C7-844C-6B4C-AC86-ECC435894ECA}" type="parTrans" cxnId="{FA9944FB-9F60-E748-B2BB-09DC015ADD93}">
      <dgm:prSet/>
      <dgm:spPr/>
      <dgm:t>
        <a:bodyPr/>
        <a:lstStyle/>
        <a:p>
          <a:endParaRPr lang="en-US"/>
        </a:p>
      </dgm:t>
    </dgm:pt>
    <dgm:pt modelId="{82F90C67-AC06-8643-BEE0-920A951CCDD8}" type="sibTrans" cxnId="{FA9944FB-9F60-E748-B2BB-09DC015ADD93}">
      <dgm:prSet/>
      <dgm:spPr/>
      <dgm:t>
        <a:bodyPr/>
        <a:lstStyle/>
        <a:p>
          <a:endParaRPr lang="en-US"/>
        </a:p>
      </dgm:t>
    </dgm:pt>
    <dgm:pt modelId="{C7907057-2E16-4C41-9AC9-6EE0280F50AF}">
      <dgm:prSet/>
      <dgm:spPr/>
      <dgm:t>
        <a:bodyPr/>
        <a:lstStyle/>
        <a:p>
          <a:r>
            <a:rPr lang="en-US" dirty="0"/>
            <a:t>Pa</a:t>
          </a:r>
          <a:r>
            <a:rPr lang="lv-LV" dirty="0" err="1"/>
            <a:t>švaldības</a:t>
          </a:r>
          <a:r>
            <a:rPr lang="lv-LV" dirty="0"/>
            <a:t> </a:t>
          </a:r>
          <a:r>
            <a:rPr lang="lv-LV" dirty="0" smtClean="0"/>
            <a:t>tiesiskās </a:t>
          </a:r>
          <a:r>
            <a:rPr lang="lv-LV" dirty="0"/>
            <a:t>iespējas ietekmēt vietējās ekonomikas attīstību</a:t>
          </a:r>
          <a:endParaRPr lang="en-US" dirty="0"/>
        </a:p>
      </dgm:t>
    </dgm:pt>
    <dgm:pt modelId="{16441283-4FFD-7B40-BB91-1D5E554494E4}" type="parTrans" cxnId="{37615591-E848-604B-9598-053F718802C2}">
      <dgm:prSet/>
      <dgm:spPr/>
      <dgm:t>
        <a:bodyPr/>
        <a:lstStyle/>
        <a:p>
          <a:endParaRPr lang="en-US"/>
        </a:p>
      </dgm:t>
    </dgm:pt>
    <dgm:pt modelId="{03B5DB32-2DC6-ED40-BE8F-F2603CD78F97}" type="sibTrans" cxnId="{37615591-E848-604B-9598-053F718802C2}">
      <dgm:prSet/>
      <dgm:spPr/>
      <dgm:t>
        <a:bodyPr/>
        <a:lstStyle/>
        <a:p>
          <a:endParaRPr lang="en-US"/>
        </a:p>
      </dgm:t>
    </dgm:pt>
    <dgm:pt modelId="{2F7F4BD2-1D93-6C46-81C6-0B6165B98AEC}">
      <dgm:prSet/>
      <dgm:spPr/>
      <dgm:t>
        <a:bodyPr/>
        <a:lstStyle/>
        <a:p>
          <a:r>
            <a:rPr lang="en-US"/>
            <a:t>Viet</a:t>
          </a:r>
          <a:r>
            <a:rPr lang="lv-LV"/>
            <a:t>ējās ekonomikas attīstības skatu punkti </a:t>
          </a:r>
          <a:endParaRPr lang="en-US"/>
        </a:p>
      </dgm:t>
    </dgm:pt>
    <dgm:pt modelId="{69A45B74-082D-1E45-8CD9-EAECED465627}" type="parTrans" cxnId="{95786526-700D-BF44-A629-B90141F7FBFE}">
      <dgm:prSet/>
      <dgm:spPr/>
      <dgm:t>
        <a:bodyPr/>
        <a:lstStyle/>
        <a:p>
          <a:endParaRPr lang="en-US"/>
        </a:p>
      </dgm:t>
    </dgm:pt>
    <dgm:pt modelId="{C9F07BD1-D66A-A243-ADCD-3B1EED6F1843}" type="sibTrans" cxnId="{95786526-700D-BF44-A629-B90141F7FBFE}">
      <dgm:prSet/>
      <dgm:spPr/>
      <dgm:t>
        <a:bodyPr/>
        <a:lstStyle/>
        <a:p>
          <a:endParaRPr lang="en-US"/>
        </a:p>
      </dgm:t>
    </dgm:pt>
    <dgm:pt modelId="{4839FB9B-F1EA-D44D-88F5-784B58EE4AED}" type="pres">
      <dgm:prSet presAssocID="{2599B86E-1839-8A49-B8ED-E48E4773B9A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53679F-BE0E-A547-8086-A547E9BC38B5}" type="pres">
      <dgm:prSet presAssocID="{2599B86E-1839-8A49-B8ED-E48E4773B9A6}" presName="arrow" presStyleLbl="bgShp" presStyleIdx="0" presStyleCnt="1" custLinFactNeighborX="-610" custLinFactNeighborY="-6835"/>
      <dgm:spPr/>
    </dgm:pt>
    <dgm:pt modelId="{D970885C-709B-F94E-82DC-7FDEF56336D7}" type="pres">
      <dgm:prSet presAssocID="{2599B86E-1839-8A49-B8ED-E48E4773B9A6}" presName="linearProcess" presStyleCnt="0"/>
      <dgm:spPr/>
    </dgm:pt>
    <dgm:pt modelId="{58A0B4A7-8D2A-AA48-AF08-7A566700FC57}" type="pres">
      <dgm:prSet presAssocID="{0A9348CF-6DCE-B044-9BBF-770AD9248680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17F8D-94BE-A14D-9C1C-BC7ECEC4764A}" type="pres">
      <dgm:prSet presAssocID="{82F90C67-AC06-8643-BEE0-920A951CCDD8}" presName="sibTrans" presStyleCnt="0"/>
      <dgm:spPr/>
    </dgm:pt>
    <dgm:pt modelId="{0B0F1058-FE93-B048-A88A-3B3E354A49F4}" type="pres">
      <dgm:prSet presAssocID="{2F7F4BD2-1D93-6C46-81C6-0B6165B98AEC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67011-0ED1-6648-9A05-397114023501}" type="pres">
      <dgm:prSet presAssocID="{C9F07BD1-D66A-A243-ADCD-3B1EED6F1843}" presName="sibTrans" presStyleCnt="0"/>
      <dgm:spPr/>
    </dgm:pt>
    <dgm:pt modelId="{596944C3-1DCF-0B42-B0D9-68F29B9571B9}" type="pres">
      <dgm:prSet presAssocID="{88BE40AE-A447-6B4D-862D-323F4848F26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2A99E-C880-F848-950F-24A9CD7DAE2F}" type="pres">
      <dgm:prSet presAssocID="{CC3DD6FE-6E99-A544-B94E-FD324C707F37}" presName="sibTrans" presStyleCnt="0"/>
      <dgm:spPr/>
    </dgm:pt>
    <dgm:pt modelId="{0C994864-9FB8-6A43-8BA7-7760A706771A}" type="pres">
      <dgm:prSet presAssocID="{63F3816A-F119-7947-8C08-38FBFEDD019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1CAC8-006D-F044-88EE-48959A2FFE02}" type="pres">
      <dgm:prSet presAssocID="{53300A21-F742-1643-96AF-054CFA94FA24}" presName="sibTrans" presStyleCnt="0"/>
      <dgm:spPr/>
    </dgm:pt>
    <dgm:pt modelId="{8C487FB9-AAAA-A649-8E5A-0F346EBB68F3}" type="pres">
      <dgm:prSet presAssocID="{C7907057-2E16-4C41-9AC9-6EE0280F50AF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8B3676-5727-C945-BCFB-986B0C752816}" type="pres">
      <dgm:prSet presAssocID="{03B5DB32-2DC6-ED40-BE8F-F2603CD78F97}" presName="sibTrans" presStyleCnt="0"/>
      <dgm:spPr/>
    </dgm:pt>
    <dgm:pt modelId="{47A55901-E292-BA41-AE61-653724E4CA86}" type="pres">
      <dgm:prSet presAssocID="{049E2166-46E1-434D-823B-6B4DADD73D5B}" presName="textNode" presStyleLbl="node1" presStyleIdx="5" presStyleCnt="6" custLinFactX="1480" custLinFactNeighborX="100000" custLinFactNeighborY="9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D1712D-3A6E-904A-96D4-C5A08886C335}" srcId="{2599B86E-1839-8A49-B8ED-E48E4773B9A6}" destId="{049E2166-46E1-434D-823B-6B4DADD73D5B}" srcOrd="5" destOrd="0" parTransId="{79EAAEBF-9174-2B42-9CE6-C702648344AD}" sibTransId="{83EBD19C-3F29-3C44-86C4-D45201B08787}"/>
    <dgm:cxn modelId="{37615591-E848-604B-9598-053F718802C2}" srcId="{2599B86E-1839-8A49-B8ED-E48E4773B9A6}" destId="{C7907057-2E16-4C41-9AC9-6EE0280F50AF}" srcOrd="4" destOrd="0" parTransId="{16441283-4FFD-7B40-BB91-1D5E554494E4}" sibTransId="{03B5DB32-2DC6-ED40-BE8F-F2603CD78F97}"/>
    <dgm:cxn modelId="{D78B6B64-586B-684C-81FF-A64B952624BD}" type="presOf" srcId="{2599B86E-1839-8A49-B8ED-E48E4773B9A6}" destId="{4839FB9B-F1EA-D44D-88F5-784B58EE4AED}" srcOrd="0" destOrd="0" presId="urn:microsoft.com/office/officeart/2005/8/layout/hProcess9"/>
    <dgm:cxn modelId="{7857C345-10F4-6347-88BB-2AAEF55EADC5}" type="presOf" srcId="{88BE40AE-A447-6B4D-862D-323F4848F261}" destId="{596944C3-1DCF-0B42-B0D9-68F29B9571B9}" srcOrd="0" destOrd="0" presId="urn:microsoft.com/office/officeart/2005/8/layout/hProcess9"/>
    <dgm:cxn modelId="{0853D95F-043F-4F41-B572-3774F2B9F36D}" type="presOf" srcId="{049E2166-46E1-434D-823B-6B4DADD73D5B}" destId="{47A55901-E292-BA41-AE61-653724E4CA86}" srcOrd="0" destOrd="0" presId="urn:microsoft.com/office/officeart/2005/8/layout/hProcess9"/>
    <dgm:cxn modelId="{7512E382-57F9-FC48-A68C-87626900ED9C}" srcId="{2599B86E-1839-8A49-B8ED-E48E4773B9A6}" destId="{63F3816A-F119-7947-8C08-38FBFEDD0194}" srcOrd="3" destOrd="0" parTransId="{86A046FF-A7B3-1F4D-BF0E-59ABCADD165E}" sibTransId="{53300A21-F742-1643-96AF-054CFA94FA24}"/>
    <dgm:cxn modelId="{FA9944FB-9F60-E748-B2BB-09DC015ADD93}" srcId="{2599B86E-1839-8A49-B8ED-E48E4773B9A6}" destId="{0A9348CF-6DCE-B044-9BBF-770AD9248680}" srcOrd="0" destOrd="0" parTransId="{274304C7-844C-6B4C-AC86-ECC435894ECA}" sibTransId="{82F90C67-AC06-8643-BEE0-920A951CCDD8}"/>
    <dgm:cxn modelId="{95786526-700D-BF44-A629-B90141F7FBFE}" srcId="{2599B86E-1839-8A49-B8ED-E48E4773B9A6}" destId="{2F7F4BD2-1D93-6C46-81C6-0B6165B98AEC}" srcOrd="1" destOrd="0" parTransId="{69A45B74-082D-1E45-8CD9-EAECED465627}" sibTransId="{C9F07BD1-D66A-A243-ADCD-3B1EED6F1843}"/>
    <dgm:cxn modelId="{AE16FBC7-8C66-0D4D-83C8-7DEA4FFBBF73}" type="presOf" srcId="{0A9348CF-6DCE-B044-9BBF-770AD9248680}" destId="{58A0B4A7-8D2A-AA48-AF08-7A566700FC57}" srcOrd="0" destOrd="0" presId="urn:microsoft.com/office/officeart/2005/8/layout/hProcess9"/>
    <dgm:cxn modelId="{A491194E-F722-CD4E-A995-32E92191F733}" type="presOf" srcId="{2F7F4BD2-1D93-6C46-81C6-0B6165B98AEC}" destId="{0B0F1058-FE93-B048-A88A-3B3E354A49F4}" srcOrd="0" destOrd="0" presId="urn:microsoft.com/office/officeart/2005/8/layout/hProcess9"/>
    <dgm:cxn modelId="{E27331EB-4C29-354F-B807-A950538E560F}" srcId="{2599B86E-1839-8A49-B8ED-E48E4773B9A6}" destId="{88BE40AE-A447-6B4D-862D-323F4848F261}" srcOrd="2" destOrd="0" parTransId="{DCE45C41-85B0-E347-B72F-827518C2CFE2}" sibTransId="{CC3DD6FE-6E99-A544-B94E-FD324C707F37}"/>
    <dgm:cxn modelId="{AC393E3E-375F-6647-9462-A770DB84AADA}" type="presOf" srcId="{C7907057-2E16-4C41-9AC9-6EE0280F50AF}" destId="{8C487FB9-AAAA-A649-8E5A-0F346EBB68F3}" srcOrd="0" destOrd="0" presId="urn:microsoft.com/office/officeart/2005/8/layout/hProcess9"/>
    <dgm:cxn modelId="{9D3B3153-6317-624F-A674-FE34C58AABB5}" type="presOf" srcId="{63F3816A-F119-7947-8C08-38FBFEDD0194}" destId="{0C994864-9FB8-6A43-8BA7-7760A706771A}" srcOrd="0" destOrd="0" presId="urn:microsoft.com/office/officeart/2005/8/layout/hProcess9"/>
    <dgm:cxn modelId="{B1DD5F89-084B-E840-A17A-F21FD9E9B870}" type="presParOf" srcId="{4839FB9B-F1EA-D44D-88F5-784B58EE4AED}" destId="{8A53679F-BE0E-A547-8086-A547E9BC38B5}" srcOrd="0" destOrd="0" presId="urn:microsoft.com/office/officeart/2005/8/layout/hProcess9"/>
    <dgm:cxn modelId="{0A468AA1-7B6B-D640-B8E9-ECC5F9A21A44}" type="presParOf" srcId="{4839FB9B-F1EA-D44D-88F5-784B58EE4AED}" destId="{D970885C-709B-F94E-82DC-7FDEF56336D7}" srcOrd="1" destOrd="0" presId="urn:microsoft.com/office/officeart/2005/8/layout/hProcess9"/>
    <dgm:cxn modelId="{A1D66075-C36E-AB45-B74A-492A80E751F3}" type="presParOf" srcId="{D970885C-709B-F94E-82DC-7FDEF56336D7}" destId="{58A0B4A7-8D2A-AA48-AF08-7A566700FC57}" srcOrd="0" destOrd="0" presId="urn:microsoft.com/office/officeart/2005/8/layout/hProcess9"/>
    <dgm:cxn modelId="{7A9FBADD-6067-A345-99F0-9617B14DA690}" type="presParOf" srcId="{D970885C-709B-F94E-82DC-7FDEF56336D7}" destId="{68717F8D-94BE-A14D-9C1C-BC7ECEC4764A}" srcOrd="1" destOrd="0" presId="urn:microsoft.com/office/officeart/2005/8/layout/hProcess9"/>
    <dgm:cxn modelId="{FC28D244-1332-9D46-B1F0-1AF34F25F063}" type="presParOf" srcId="{D970885C-709B-F94E-82DC-7FDEF56336D7}" destId="{0B0F1058-FE93-B048-A88A-3B3E354A49F4}" srcOrd="2" destOrd="0" presId="urn:microsoft.com/office/officeart/2005/8/layout/hProcess9"/>
    <dgm:cxn modelId="{FDA4B190-DCFB-5744-AAC6-694213986704}" type="presParOf" srcId="{D970885C-709B-F94E-82DC-7FDEF56336D7}" destId="{FF167011-0ED1-6648-9A05-397114023501}" srcOrd="3" destOrd="0" presId="urn:microsoft.com/office/officeart/2005/8/layout/hProcess9"/>
    <dgm:cxn modelId="{7DB0BDD4-9F4A-2741-B253-7ECF40A42C4E}" type="presParOf" srcId="{D970885C-709B-F94E-82DC-7FDEF56336D7}" destId="{596944C3-1DCF-0B42-B0D9-68F29B9571B9}" srcOrd="4" destOrd="0" presId="urn:microsoft.com/office/officeart/2005/8/layout/hProcess9"/>
    <dgm:cxn modelId="{E393711D-14BF-6E4C-99FC-B57B7A939182}" type="presParOf" srcId="{D970885C-709B-F94E-82DC-7FDEF56336D7}" destId="{4FB2A99E-C880-F848-950F-24A9CD7DAE2F}" srcOrd="5" destOrd="0" presId="urn:microsoft.com/office/officeart/2005/8/layout/hProcess9"/>
    <dgm:cxn modelId="{65E72A82-DD91-484E-A6EF-C54B2E9258F7}" type="presParOf" srcId="{D970885C-709B-F94E-82DC-7FDEF56336D7}" destId="{0C994864-9FB8-6A43-8BA7-7760A706771A}" srcOrd="6" destOrd="0" presId="urn:microsoft.com/office/officeart/2005/8/layout/hProcess9"/>
    <dgm:cxn modelId="{81DA4A1E-23FA-294C-AC43-869A3A99CF0B}" type="presParOf" srcId="{D970885C-709B-F94E-82DC-7FDEF56336D7}" destId="{40D1CAC8-006D-F044-88EE-48959A2FFE02}" srcOrd="7" destOrd="0" presId="urn:microsoft.com/office/officeart/2005/8/layout/hProcess9"/>
    <dgm:cxn modelId="{58B0CA36-7222-1F4A-A61C-D7A74A733E3B}" type="presParOf" srcId="{D970885C-709B-F94E-82DC-7FDEF56336D7}" destId="{8C487FB9-AAAA-A649-8E5A-0F346EBB68F3}" srcOrd="8" destOrd="0" presId="urn:microsoft.com/office/officeart/2005/8/layout/hProcess9"/>
    <dgm:cxn modelId="{A1CB34CB-49E7-3C4E-9D36-D9455B74EBB1}" type="presParOf" srcId="{D970885C-709B-F94E-82DC-7FDEF56336D7}" destId="{AD8B3676-5727-C945-BCFB-986B0C752816}" srcOrd="9" destOrd="0" presId="urn:microsoft.com/office/officeart/2005/8/layout/hProcess9"/>
    <dgm:cxn modelId="{64DB7B1D-DAD4-624F-9831-E951907958C9}" type="presParOf" srcId="{D970885C-709B-F94E-82DC-7FDEF56336D7}" destId="{47A55901-E292-BA41-AE61-653724E4CA86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E5612-0DB4-7749-85ED-A788A71B2E67}" type="doc">
      <dgm:prSet loTypeId="urn:microsoft.com/office/officeart/2005/8/layout/process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DAE156D8-43B7-F443-9236-B465D4CC8755}">
      <dgm:prSet phldrT="[Text]" custT="1"/>
      <dgm:spPr/>
      <dgm:t>
        <a:bodyPr/>
        <a:lstStyle/>
        <a:p>
          <a:r>
            <a:rPr lang="en-US" sz="1600" b="1" dirty="0" err="1" smtClean="0"/>
            <a:t>Vai</a:t>
          </a:r>
          <a:r>
            <a:rPr lang="en-US" sz="1600" b="1" dirty="0" smtClean="0"/>
            <a:t> </a:t>
          </a:r>
          <a:r>
            <a:rPr lang="en-US" sz="1600" b="1" dirty="0" err="1" smtClean="0"/>
            <a:t>tirgū</a:t>
          </a:r>
          <a:r>
            <a:rPr lang="en-US" sz="1600" b="1" dirty="0" smtClean="0"/>
            <a:t> </a:t>
          </a:r>
          <a:r>
            <a:rPr lang="en-US" sz="1600" b="1" dirty="0" err="1" smtClean="0"/>
            <a:t>pastāv</a:t>
          </a:r>
          <a:r>
            <a:rPr lang="en-US" sz="1600" b="1" dirty="0" smtClean="0"/>
            <a:t> </a:t>
          </a:r>
          <a:r>
            <a:rPr lang="en-US" sz="1600" b="1" dirty="0" err="1" smtClean="0"/>
            <a:t>būtiska</a:t>
          </a:r>
          <a:r>
            <a:rPr lang="en-US" sz="1600" b="1" dirty="0" smtClean="0"/>
            <a:t> </a:t>
          </a:r>
          <a:r>
            <a:rPr lang="en-US" sz="1600" b="1" dirty="0" err="1" smtClean="0"/>
            <a:t>tirgus</a:t>
          </a:r>
          <a:r>
            <a:rPr lang="en-US" sz="1600" b="1" dirty="0" smtClean="0"/>
            <a:t> </a:t>
          </a:r>
          <a:r>
            <a:rPr lang="en-US" sz="1600" b="1" dirty="0" err="1" smtClean="0"/>
            <a:t>nepilnība</a:t>
          </a:r>
          <a:r>
            <a:rPr lang="en-US" sz="1600" b="1" dirty="0" smtClean="0"/>
            <a:t>?</a:t>
          </a:r>
          <a:endParaRPr lang="lv-LV" sz="1600" dirty="0"/>
        </a:p>
      </dgm:t>
    </dgm:pt>
    <dgm:pt modelId="{A587347C-3BAD-9A44-B166-8E78A102030A}" type="parTrans" cxnId="{9BEDC76C-F954-A24C-BDC3-4FAB63FC1AE9}">
      <dgm:prSet/>
      <dgm:spPr/>
      <dgm:t>
        <a:bodyPr/>
        <a:lstStyle/>
        <a:p>
          <a:endParaRPr lang="lv-LV" sz="1600"/>
        </a:p>
      </dgm:t>
    </dgm:pt>
    <dgm:pt modelId="{109390C1-F51B-A044-B590-24684789093E}" type="sibTrans" cxnId="{9BEDC76C-F954-A24C-BDC3-4FAB63FC1AE9}">
      <dgm:prSet custT="1"/>
      <dgm:spPr/>
      <dgm:t>
        <a:bodyPr/>
        <a:lstStyle/>
        <a:p>
          <a:endParaRPr lang="lv-LV" sz="1600"/>
        </a:p>
      </dgm:t>
    </dgm:pt>
    <dgm:pt modelId="{ED7046DB-AE93-BF43-8FC8-D15BB1AA22B8}">
      <dgm:prSet phldrT="[Text]" phldr="1" custT="1"/>
      <dgm:spPr/>
      <dgm:t>
        <a:bodyPr/>
        <a:lstStyle/>
        <a:p>
          <a:endParaRPr lang="lv-LV" sz="1600" dirty="0"/>
        </a:p>
      </dgm:t>
    </dgm:pt>
    <dgm:pt modelId="{54C70827-5CC7-C242-8876-DF4F63CCDD17}" type="parTrans" cxnId="{2E71BE8F-E7F6-2249-A37B-E4D4F5670E33}">
      <dgm:prSet/>
      <dgm:spPr/>
      <dgm:t>
        <a:bodyPr/>
        <a:lstStyle/>
        <a:p>
          <a:endParaRPr lang="lv-LV" sz="1600"/>
        </a:p>
      </dgm:t>
    </dgm:pt>
    <dgm:pt modelId="{9F9F7A5E-FD88-504C-AF7D-4E51A1C42A78}" type="sibTrans" cxnId="{2E71BE8F-E7F6-2249-A37B-E4D4F5670E33}">
      <dgm:prSet/>
      <dgm:spPr/>
      <dgm:t>
        <a:bodyPr/>
        <a:lstStyle/>
        <a:p>
          <a:endParaRPr lang="lv-LV" sz="1600"/>
        </a:p>
      </dgm:t>
    </dgm:pt>
    <dgm:pt modelId="{BF5B3AEA-6833-2E47-AEA6-45FDCBE76DA4}">
      <dgm:prSet phldrT="[Text]" custT="1"/>
      <dgm:spPr/>
      <dgm:t>
        <a:bodyPr/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dirty="0" err="1" smtClean="0"/>
            <a:t>Kādas</a:t>
          </a:r>
          <a:r>
            <a:rPr lang="en-US" sz="1600" b="1" dirty="0" smtClean="0"/>
            <a:t> </a:t>
          </a:r>
          <a:r>
            <a:rPr lang="en-US" sz="1600" b="1" dirty="0" err="1" smtClean="0"/>
            <a:t>ir</a:t>
          </a:r>
          <a:r>
            <a:rPr lang="en-US" sz="1600" b="1" dirty="0" smtClean="0"/>
            <a:t> </a:t>
          </a:r>
          <a:r>
            <a:rPr lang="en-US" sz="1600" b="1" dirty="0" err="1" smtClean="0"/>
            <a:t>pašreizējās</a:t>
          </a:r>
          <a:r>
            <a:rPr lang="en-US" sz="1600" b="1" dirty="0" smtClean="0"/>
            <a:t> </a:t>
          </a:r>
          <a:r>
            <a:rPr lang="en-US" sz="1600" b="1" dirty="0" err="1" smtClean="0"/>
            <a:t>tirgus</a:t>
          </a:r>
          <a:r>
            <a:rPr lang="en-US" sz="1600" b="1" dirty="0" smtClean="0"/>
            <a:t> un/</a:t>
          </a:r>
          <a:r>
            <a:rPr lang="en-US" sz="1600" b="1" dirty="0" err="1" smtClean="0"/>
            <a:t>vai</a:t>
          </a:r>
          <a:r>
            <a:rPr lang="en-US" sz="1600" b="1" dirty="0" smtClean="0"/>
            <a:t> </a:t>
          </a:r>
          <a:r>
            <a:rPr lang="en-US" sz="1600" b="1" dirty="0" err="1" smtClean="0"/>
            <a:t>regulatīvās</a:t>
          </a:r>
          <a:r>
            <a:rPr lang="en-US" sz="1600" b="1" dirty="0" smtClean="0"/>
            <a:t> </a:t>
          </a:r>
          <a:r>
            <a:rPr lang="en-US" sz="1600" b="1" dirty="0" err="1" smtClean="0"/>
            <a:t>t.sk</a:t>
          </a:r>
          <a:r>
            <a:rPr lang="en-US" sz="1600" b="1" dirty="0" smtClean="0"/>
            <a:t>.</a:t>
          </a:r>
          <a:r>
            <a:rPr lang="en-US" sz="1600" b="1" baseline="0" dirty="0" smtClean="0"/>
            <a:t> </a:t>
          </a:r>
          <a:r>
            <a:rPr lang="en-US" sz="1600" b="1" dirty="0" err="1" smtClean="0"/>
            <a:t>valsts</a:t>
          </a:r>
          <a:r>
            <a:rPr lang="en-US" sz="1600" b="1" dirty="0" smtClean="0"/>
            <a:t> </a:t>
          </a:r>
          <a:r>
            <a:rPr lang="en-US" sz="1600" b="1" dirty="0" err="1" smtClean="0"/>
            <a:t>nepilnības</a:t>
          </a:r>
          <a:r>
            <a:rPr lang="en-US" sz="1600" b="1" dirty="0" smtClean="0"/>
            <a:t> </a:t>
          </a:r>
          <a:r>
            <a:rPr lang="en-US" sz="1600" b="1" dirty="0" err="1" smtClean="0"/>
            <a:t>konkrētajā</a:t>
          </a:r>
          <a:r>
            <a:rPr lang="en-US" sz="1600" b="1" dirty="0" smtClean="0"/>
            <a:t> </a:t>
          </a:r>
          <a:r>
            <a:rPr lang="en-US" sz="1600" b="1" dirty="0" err="1" smtClean="0"/>
            <a:t>nozarē</a:t>
          </a:r>
          <a:r>
            <a:rPr lang="en-US" sz="1600" b="1" dirty="0" smtClean="0"/>
            <a:t> un </a:t>
          </a:r>
          <a:r>
            <a:rPr lang="en-US" sz="1600" b="1" dirty="0" err="1" smtClean="0"/>
            <a:t>kā</a:t>
          </a:r>
          <a:r>
            <a:rPr lang="en-US" sz="1600" b="1" dirty="0" smtClean="0"/>
            <a:t> </a:t>
          </a:r>
          <a:r>
            <a:rPr lang="en-US" sz="1600" b="1" dirty="0" err="1" smtClean="0"/>
            <a:t>tās</a:t>
          </a:r>
          <a:r>
            <a:rPr lang="en-US" sz="1600" b="1" dirty="0" smtClean="0"/>
            <a:t> </a:t>
          </a:r>
          <a:r>
            <a:rPr lang="en-US" sz="1600" b="1" dirty="0" err="1" smtClean="0"/>
            <a:t>iespējams</a:t>
          </a:r>
          <a:r>
            <a:rPr lang="en-US" sz="1600" b="1" dirty="0" smtClean="0"/>
            <a:t> </a:t>
          </a:r>
          <a:r>
            <a:rPr lang="en-US" sz="1600" b="1" dirty="0" err="1" smtClean="0"/>
            <a:t>novērst</a:t>
          </a:r>
          <a:r>
            <a:rPr lang="en-US" sz="1600" b="1" dirty="0" smtClean="0"/>
            <a:t>?</a:t>
          </a:r>
          <a:endParaRPr lang="lv-LV" sz="1600" dirty="0"/>
        </a:p>
      </dgm:t>
    </dgm:pt>
    <dgm:pt modelId="{F67CEFCE-32C0-B747-9C23-47584151D13C}" type="parTrans" cxnId="{9E35EE5B-BF26-B041-9593-AE1731DCE471}">
      <dgm:prSet/>
      <dgm:spPr/>
      <dgm:t>
        <a:bodyPr/>
        <a:lstStyle/>
        <a:p>
          <a:endParaRPr lang="lv-LV" sz="1600"/>
        </a:p>
      </dgm:t>
    </dgm:pt>
    <dgm:pt modelId="{3617E343-B3CA-8848-961E-A556E92E44A8}" type="sibTrans" cxnId="{9E35EE5B-BF26-B041-9593-AE1731DCE471}">
      <dgm:prSet custT="1"/>
      <dgm:spPr/>
      <dgm:t>
        <a:bodyPr/>
        <a:lstStyle/>
        <a:p>
          <a:endParaRPr lang="lv-LV" sz="1600"/>
        </a:p>
      </dgm:t>
    </dgm:pt>
    <dgm:pt modelId="{764DA94A-68FE-6549-87A8-709D0407190C}">
      <dgm:prSet phldrT="[Text]" phldr="1" custT="1"/>
      <dgm:spPr/>
      <dgm:t>
        <a:bodyPr/>
        <a:lstStyle/>
        <a:p>
          <a:pPr marL="57150" marR="0" lvl="1" indent="-57150" algn="l" defTabSz="4000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lv-LV" sz="1600" dirty="0"/>
        </a:p>
      </dgm:t>
    </dgm:pt>
    <dgm:pt modelId="{04E2AA58-0834-7947-8008-A19F436C513C}" type="parTrans" cxnId="{853DA37E-6883-0544-A6FE-0D47C30F11CB}">
      <dgm:prSet/>
      <dgm:spPr/>
      <dgm:t>
        <a:bodyPr/>
        <a:lstStyle/>
        <a:p>
          <a:endParaRPr lang="lv-LV" sz="1600"/>
        </a:p>
      </dgm:t>
    </dgm:pt>
    <dgm:pt modelId="{6C28662E-B4CD-CE48-B647-C59CD9344925}" type="sibTrans" cxnId="{853DA37E-6883-0544-A6FE-0D47C30F11CB}">
      <dgm:prSet/>
      <dgm:spPr/>
      <dgm:t>
        <a:bodyPr/>
        <a:lstStyle/>
        <a:p>
          <a:endParaRPr lang="lv-LV" sz="1600"/>
        </a:p>
      </dgm:t>
    </dgm:pt>
    <dgm:pt modelId="{8FAFD000-4302-F74C-B336-3E305E19482F}">
      <dgm:prSet phldrT="[Text]" custT="1"/>
      <dgm:spPr/>
      <dgm:t>
        <a:bodyPr/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dirty="0" smtClean="0"/>
            <a:t>Kādas ir izvēlētā pašvaldības intervences veida ekonomiskās izmaksas un ieguvumi attiecībā pret izvēli pašvaldībai neiejaukties konkrētās problēmas risināšanā?</a:t>
          </a:r>
          <a:endParaRPr lang="lv-LV" sz="1600" dirty="0"/>
        </a:p>
      </dgm:t>
    </dgm:pt>
    <dgm:pt modelId="{0A5B1ABA-6900-4646-953B-CDB5F6FA0A16}" type="parTrans" cxnId="{1483BCD3-4DA3-F445-ABFD-4FDDEF931C1F}">
      <dgm:prSet/>
      <dgm:spPr/>
      <dgm:t>
        <a:bodyPr/>
        <a:lstStyle/>
        <a:p>
          <a:endParaRPr lang="lv-LV" sz="1600"/>
        </a:p>
      </dgm:t>
    </dgm:pt>
    <dgm:pt modelId="{78F995AA-3E7D-FE4E-A9DC-930A542573D3}" type="sibTrans" cxnId="{1483BCD3-4DA3-F445-ABFD-4FDDEF931C1F}">
      <dgm:prSet custT="1"/>
      <dgm:spPr/>
      <dgm:t>
        <a:bodyPr/>
        <a:lstStyle/>
        <a:p>
          <a:endParaRPr lang="lv-LV" sz="1600"/>
        </a:p>
      </dgm:t>
    </dgm:pt>
    <dgm:pt modelId="{D7863ABE-BE04-FC47-83BC-097861040E11}">
      <dgm:prSet phldrT="[Text]" phldr="1" custT="1"/>
      <dgm:spPr/>
      <dgm:t>
        <a:bodyPr/>
        <a:lstStyle/>
        <a:p>
          <a:pPr marL="171450" marR="0" lvl="1" indent="-17145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lv-LV" sz="1600" dirty="0"/>
        </a:p>
      </dgm:t>
    </dgm:pt>
    <dgm:pt modelId="{D9FB0FBC-73C9-7A4D-8572-02F319408899}" type="parTrans" cxnId="{6A9DE5DE-086A-1242-A22D-54F1A5033EBA}">
      <dgm:prSet/>
      <dgm:spPr/>
      <dgm:t>
        <a:bodyPr/>
        <a:lstStyle/>
        <a:p>
          <a:endParaRPr lang="lv-LV" sz="1600"/>
        </a:p>
      </dgm:t>
    </dgm:pt>
    <dgm:pt modelId="{815CA0C9-AEA3-E14D-965D-033D0768CF38}" type="sibTrans" cxnId="{6A9DE5DE-086A-1242-A22D-54F1A5033EBA}">
      <dgm:prSet/>
      <dgm:spPr/>
      <dgm:t>
        <a:bodyPr/>
        <a:lstStyle/>
        <a:p>
          <a:endParaRPr lang="lv-LV" sz="1600"/>
        </a:p>
      </dgm:t>
    </dgm:pt>
    <dgm:pt modelId="{189BC05F-888E-EC4E-8FB8-52CEC2F28169}">
      <dgm:prSet custT="1"/>
      <dgm:spPr/>
      <dgm:t>
        <a:bodyPr/>
        <a:lstStyle/>
        <a:p>
          <a:r>
            <a:rPr lang="lv-LV" sz="1400" dirty="0" smtClean="0"/>
            <a:t>Pakalpojumu nodrošina:</a:t>
          </a:r>
        </a:p>
        <a:p>
          <a:r>
            <a:rPr lang="lv-LV" sz="1400" i="1" dirty="0" smtClean="0"/>
            <a:t>-A Brīvais tirgus</a:t>
          </a:r>
        </a:p>
        <a:p>
          <a:r>
            <a:rPr lang="lv-LV" sz="1400" i="1" dirty="0" smtClean="0"/>
            <a:t>-B Privātais tirgus ar regulētu cenu </a:t>
          </a:r>
        </a:p>
        <a:p>
          <a:r>
            <a:rPr lang="lv-LV" sz="1400" i="1" dirty="0" smtClean="0"/>
            <a:t>-C</a:t>
          </a:r>
          <a:r>
            <a:rPr lang="lv-LV" sz="1400" i="1" baseline="0" dirty="0" smtClean="0"/>
            <a:t> </a:t>
          </a:r>
          <a:r>
            <a:rPr lang="lv-LV" sz="1400" i="1" dirty="0" smtClean="0"/>
            <a:t>Valsts/ pašvaldības uzņēmums</a:t>
          </a:r>
        </a:p>
        <a:p>
          <a:r>
            <a:rPr lang="lv-LV" sz="1400" i="1" dirty="0" smtClean="0"/>
            <a:t>-D Publiskās institūcijas</a:t>
          </a:r>
        </a:p>
        <a:p>
          <a:r>
            <a:rPr lang="lv-LV" sz="1400" i="1" dirty="0" smtClean="0"/>
            <a:t>-</a:t>
          </a:r>
          <a:r>
            <a:rPr lang="lv-LV" sz="1400" i="1" dirty="0" err="1" smtClean="0"/>
            <a:t>E</a:t>
          </a:r>
          <a:r>
            <a:rPr lang="lv-LV" sz="1400" i="1" dirty="0" smtClean="0"/>
            <a:t> Nodokļu regulēts privātais tirgus</a:t>
          </a:r>
        </a:p>
        <a:p>
          <a:r>
            <a:rPr lang="lv-LV" sz="1400" i="1" dirty="0" smtClean="0"/>
            <a:t>-F Publiskā-privātā partnerība</a:t>
          </a:r>
          <a:r>
            <a:rPr lang="lv-LV" sz="1400" baseline="0" dirty="0" smtClean="0"/>
            <a:t> </a:t>
          </a:r>
          <a:endParaRPr lang="lv-LV" sz="1400" dirty="0"/>
        </a:p>
      </dgm:t>
    </dgm:pt>
    <dgm:pt modelId="{94D4CE0B-6153-5F40-A3C8-785B18547E49}" type="parTrans" cxnId="{474CB6E8-F351-214B-9BD1-65FF811A308E}">
      <dgm:prSet/>
      <dgm:spPr/>
      <dgm:t>
        <a:bodyPr/>
        <a:lstStyle/>
        <a:p>
          <a:endParaRPr lang="lv-LV" sz="1600"/>
        </a:p>
      </dgm:t>
    </dgm:pt>
    <dgm:pt modelId="{4D1E3245-9BDE-6C43-B437-09C01EA6529C}" type="sibTrans" cxnId="{474CB6E8-F351-214B-9BD1-65FF811A308E}">
      <dgm:prSet/>
      <dgm:spPr/>
      <dgm:t>
        <a:bodyPr/>
        <a:lstStyle/>
        <a:p>
          <a:endParaRPr lang="lv-LV" sz="1600"/>
        </a:p>
      </dgm:t>
    </dgm:pt>
    <dgm:pt modelId="{4058D76D-DB89-554F-BCB9-C4ED34616A7B}">
      <dgm:prSet/>
      <dgm:spPr/>
      <dgm:t>
        <a:bodyPr/>
        <a:lstStyle/>
        <a:p>
          <a:r>
            <a:rPr lang="lv-LV" smtClean="0"/>
            <a:t>Vai izvēlētais intervences veids ir uzlabojis situāciju?</a:t>
          </a:r>
          <a:endParaRPr lang="lv-LV" dirty="0"/>
        </a:p>
      </dgm:t>
    </dgm:pt>
    <dgm:pt modelId="{8CE3EF76-D45A-124C-98E1-ECD0A50FB45B}" type="parTrans" cxnId="{AD0971A3-7480-B543-9294-62EF3302FCE9}">
      <dgm:prSet/>
      <dgm:spPr/>
      <dgm:t>
        <a:bodyPr/>
        <a:lstStyle/>
        <a:p>
          <a:endParaRPr lang="lv-LV"/>
        </a:p>
      </dgm:t>
    </dgm:pt>
    <dgm:pt modelId="{0E350B02-5718-E746-86C6-E5006ABCC642}" type="sibTrans" cxnId="{AD0971A3-7480-B543-9294-62EF3302FCE9}">
      <dgm:prSet/>
      <dgm:spPr/>
      <dgm:t>
        <a:bodyPr/>
        <a:lstStyle/>
        <a:p>
          <a:endParaRPr lang="lv-LV"/>
        </a:p>
      </dgm:t>
    </dgm:pt>
    <dgm:pt modelId="{FA2CACA0-ACCD-7849-92F1-8DD0D8B428BA}" type="pres">
      <dgm:prSet presAssocID="{7C1E5612-0DB4-7749-85ED-A788A71B2E67}" presName="Name0" presStyleCnt="0">
        <dgm:presLayoutVars>
          <dgm:dir/>
          <dgm:resizeHandles val="exact"/>
        </dgm:presLayoutVars>
      </dgm:prSet>
      <dgm:spPr/>
    </dgm:pt>
    <dgm:pt modelId="{87F35E1C-F54F-DB41-92FB-F1BF4976CED0}" type="pres">
      <dgm:prSet presAssocID="{DAE156D8-43B7-F443-9236-B465D4CC8755}" presName="node" presStyleLbl="node1" presStyleIdx="0" presStyleCnt="5">
        <dgm:presLayoutVars>
          <dgm:bulletEnabled val="1"/>
        </dgm:presLayoutVars>
      </dgm:prSet>
      <dgm:spPr/>
    </dgm:pt>
    <dgm:pt modelId="{ADF74D59-083E-8F43-B0D9-BB43029F6ECB}" type="pres">
      <dgm:prSet presAssocID="{109390C1-F51B-A044-B590-24684789093E}" presName="sibTrans" presStyleLbl="sibTrans2D1" presStyleIdx="0" presStyleCnt="4"/>
      <dgm:spPr/>
    </dgm:pt>
    <dgm:pt modelId="{D5649ECB-79BF-344A-B724-EACDC5E5E971}" type="pres">
      <dgm:prSet presAssocID="{109390C1-F51B-A044-B590-24684789093E}" presName="connectorText" presStyleLbl="sibTrans2D1" presStyleIdx="0" presStyleCnt="4"/>
      <dgm:spPr/>
    </dgm:pt>
    <dgm:pt modelId="{2E3B4679-16A0-9549-BDC7-BFABF89DF32B}" type="pres">
      <dgm:prSet presAssocID="{BF5B3AEA-6833-2E47-AEA6-45FDCBE76DA4}" presName="node" presStyleLbl="node1" presStyleIdx="1" presStyleCnt="5">
        <dgm:presLayoutVars>
          <dgm:bulletEnabled val="1"/>
        </dgm:presLayoutVars>
      </dgm:prSet>
      <dgm:spPr/>
    </dgm:pt>
    <dgm:pt modelId="{B2A6E1F5-5757-F342-A293-20DECB062B33}" type="pres">
      <dgm:prSet presAssocID="{3617E343-B3CA-8848-961E-A556E92E44A8}" presName="sibTrans" presStyleLbl="sibTrans2D1" presStyleIdx="1" presStyleCnt="4"/>
      <dgm:spPr/>
    </dgm:pt>
    <dgm:pt modelId="{57ACE9E2-12F0-C547-861B-345A553723CB}" type="pres">
      <dgm:prSet presAssocID="{3617E343-B3CA-8848-961E-A556E92E44A8}" presName="connectorText" presStyleLbl="sibTrans2D1" presStyleIdx="1" presStyleCnt="4"/>
      <dgm:spPr/>
    </dgm:pt>
    <dgm:pt modelId="{A56BA12B-5E12-6047-93E8-859267B0313B}" type="pres">
      <dgm:prSet presAssocID="{8FAFD000-4302-F74C-B336-3E305E19482F}" presName="node" presStyleLbl="node1" presStyleIdx="2" presStyleCnt="5">
        <dgm:presLayoutVars>
          <dgm:bulletEnabled val="1"/>
        </dgm:presLayoutVars>
      </dgm:prSet>
      <dgm:spPr/>
    </dgm:pt>
    <dgm:pt modelId="{525361FF-AEA7-A84C-9249-A6FAEB199744}" type="pres">
      <dgm:prSet presAssocID="{78F995AA-3E7D-FE4E-A9DC-930A542573D3}" presName="sibTrans" presStyleLbl="sibTrans2D1" presStyleIdx="2" presStyleCnt="4"/>
      <dgm:spPr/>
    </dgm:pt>
    <dgm:pt modelId="{7A3F8979-DD97-414B-B6BD-3AB4AB26A5DD}" type="pres">
      <dgm:prSet presAssocID="{78F995AA-3E7D-FE4E-A9DC-930A542573D3}" presName="connectorText" presStyleLbl="sibTrans2D1" presStyleIdx="2" presStyleCnt="4"/>
      <dgm:spPr/>
    </dgm:pt>
    <dgm:pt modelId="{96C5486B-0057-8C42-BE10-25563E4930C4}" type="pres">
      <dgm:prSet presAssocID="{189BC05F-888E-EC4E-8FB8-52CEC2F281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FD53EF0-C63B-974E-B41C-838174CEA4C5}" type="pres">
      <dgm:prSet presAssocID="{4D1E3245-9BDE-6C43-B437-09C01EA6529C}" presName="sibTrans" presStyleLbl="sibTrans2D1" presStyleIdx="3" presStyleCnt="4"/>
      <dgm:spPr/>
    </dgm:pt>
    <dgm:pt modelId="{E094104D-8487-3640-B5B6-58E542C9EE9E}" type="pres">
      <dgm:prSet presAssocID="{4D1E3245-9BDE-6C43-B437-09C01EA6529C}" presName="connectorText" presStyleLbl="sibTrans2D1" presStyleIdx="3" presStyleCnt="4"/>
      <dgm:spPr/>
    </dgm:pt>
    <dgm:pt modelId="{CDF9EDB8-DA25-4541-8D77-125345F2150A}" type="pres">
      <dgm:prSet presAssocID="{4058D76D-DB89-554F-BCB9-C4ED34616A7B}" presName="node" presStyleLbl="node1" presStyleIdx="4" presStyleCnt="5">
        <dgm:presLayoutVars>
          <dgm:bulletEnabled val="1"/>
        </dgm:presLayoutVars>
      </dgm:prSet>
      <dgm:spPr/>
    </dgm:pt>
  </dgm:ptLst>
  <dgm:cxnLst>
    <dgm:cxn modelId="{474CB6E8-F351-214B-9BD1-65FF811A308E}" srcId="{7C1E5612-0DB4-7749-85ED-A788A71B2E67}" destId="{189BC05F-888E-EC4E-8FB8-52CEC2F28169}" srcOrd="3" destOrd="0" parTransId="{94D4CE0B-6153-5F40-A3C8-785B18547E49}" sibTransId="{4D1E3245-9BDE-6C43-B437-09C01EA6529C}"/>
    <dgm:cxn modelId="{D11AE73D-C033-B64E-88BF-5EF3D45A1E52}" type="presOf" srcId="{DAE156D8-43B7-F443-9236-B465D4CC8755}" destId="{87F35E1C-F54F-DB41-92FB-F1BF4976CED0}" srcOrd="0" destOrd="0" presId="urn:microsoft.com/office/officeart/2005/8/layout/process1"/>
    <dgm:cxn modelId="{E032B3C3-7740-C74C-B2CA-A925A7159012}" type="presOf" srcId="{4D1E3245-9BDE-6C43-B437-09C01EA6529C}" destId="{E094104D-8487-3640-B5B6-58E542C9EE9E}" srcOrd="1" destOrd="0" presId="urn:microsoft.com/office/officeart/2005/8/layout/process1"/>
    <dgm:cxn modelId="{CCD75E98-0DF4-1246-9581-3780387857E5}" type="presOf" srcId="{764DA94A-68FE-6549-87A8-709D0407190C}" destId="{2E3B4679-16A0-9549-BDC7-BFABF89DF32B}" srcOrd="0" destOrd="1" presId="urn:microsoft.com/office/officeart/2005/8/layout/process1"/>
    <dgm:cxn modelId="{EDCD7D1E-F397-2B4A-99C7-0B47AF141C73}" type="presOf" srcId="{8FAFD000-4302-F74C-B336-3E305E19482F}" destId="{A56BA12B-5E12-6047-93E8-859267B0313B}" srcOrd="0" destOrd="0" presId="urn:microsoft.com/office/officeart/2005/8/layout/process1"/>
    <dgm:cxn modelId="{B58E4243-3FB0-6C4F-BD09-A362BF204985}" type="presOf" srcId="{78F995AA-3E7D-FE4E-A9DC-930A542573D3}" destId="{7A3F8979-DD97-414B-B6BD-3AB4AB26A5DD}" srcOrd="1" destOrd="0" presId="urn:microsoft.com/office/officeart/2005/8/layout/process1"/>
    <dgm:cxn modelId="{1483BCD3-4DA3-F445-ABFD-4FDDEF931C1F}" srcId="{7C1E5612-0DB4-7749-85ED-A788A71B2E67}" destId="{8FAFD000-4302-F74C-B336-3E305E19482F}" srcOrd="2" destOrd="0" parTransId="{0A5B1ABA-6900-4646-953B-CDB5F6FA0A16}" sibTransId="{78F995AA-3E7D-FE4E-A9DC-930A542573D3}"/>
    <dgm:cxn modelId="{7D0ADB39-3AB0-774B-A703-BFFD7A1A77CC}" type="presOf" srcId="{7C1E5612-0DB4-7749-85ED-A788A71B2E67}" destId="{FA2CACA0-ACCD-7849-92F1-8DD0D8B428BA}" srcOrd="0" destOrd="0" presId="urn:microsoft.com/office/officeart/2005/8/layout/process1"/>
    <dgm:cxn modelId="{1EF35FB7-A2F0-1749-81DD-36695F3A9F45}" type="presOf" srcId="{4058D76D-DB89-554F-BCB9-C4ED34616A7B}" destId="{CDF9EDB8-DA25-4541-8D77-125345F2150A}" srcOrd="0" destOrd="0" presId="urn:microsoft.com/office/officeart/2005/8/layout/process1"/>
    <dgm:cxn modelId="{8286160B-84DE-C243-B618-D722681FC49B}" type="presOf" srcId="{109390C1-F51B-A044-B590-24684789093E}" destId="{ADF74D59-083E-8F43-B0D9-BB43029F6ECB}" srcOrd="0" destOrd="0" presId="urn:microsoft.com/office/officeart/2005/8/layout/process1"/>
    <dgm:cxn modelId="{0874AABF-04C6-C849-9077-A3FD21A8267C}" type="presOf" srcId="{D7863ABE-BE04-FC47-83BC-097861040E11}" destId="{A56BA12B-5E12-6047-93E8-859267B0313B}" srcOrd="0" destOrd="1" presId="urn:microsoft.com/office/officeart/2005/8/layout/process1"/>
    <dgm:cxn modelId="{453D692F-EEDE-DB4B-958B-3D3A2F3710F8}" type="presOf" srcId="{3617E343-B3CA-8848-961E-A556E92E44A8}" destId="{B2A6E1F5-5757-F342-A293-20DECB062B33}" srcOrd="0" destOrd="0" presId="urn:microsoft.com/office/officeart/2005/8/layout/process1"/>
    <dgm:cxn modelId="{F050748D-464F-7249-8201-E163765C8E3C}" type="presOf" srcId="{78F995AA-3E7D-FE4E-A9DC-930A542573D3}" destId="{525361FF-AEA7-A84C-9249-A6FAEB199744}" srcOrd="0" destOrd="0" presId="urn:microsoft.com/office/officeart/2005/8/layout/process1"/>
    <dgm:cxn modelId="{4394E386-DFBF-1F45-8980-5A978E443B89}" type="presOf" srcId="{BF5B3AEA-6833-2E47-AEA6-45FDCBE76DA4}" destId="{2E3B4679-16A0-9549-BDC7-BFABF89DF32B}" srcOrd="0" destOrd="0" presId="urn:microsoft.com/office/officeart/2005/8/layout/process1"/>
    <dgm:cxn modelId="{824C1EE1-2117-9E4F-AD9A-666ABF7177DD}" type="presOf" srcId="{109390C1-F51B-A044-B590-24684789093E}" destId="{D5649ECB-79BF-344A-B724-EACDC5E5E971}" srcOrd="1" destOrd="0" presId="urn:microsoft.com/office/officeart/2005/8/layout/process1"/>
    <dgm:cxn modelId="{794C4BDE-B030-1E45-959F-4D33BA590C0B}" type="presOf" srcId="{3617E343-B3CA-8848-961E-A556E92E44A8}" destId="{57ACE9E2-12F0-C547-861B-345A553723CB}" srcOrd="1" destOrd="0" presId="urn:microsoft.com/office/officeart/2005/8/layout/process1"/>
    <dgm:cxn modelId="{853DA37E-6883-0544-A6FE-0D47C30F11CB}" srcId="{BF5B3AEA-6833-2E47-AEA6-45FDCBE76DA4}" destId="{764DA94A-68FE-6549-87A8-709D0407190C}" srcOrd="0" destOrd="0" parTransId="{04E2AA58-0834-7947-8008-A19F436C513C}" sibTransId="{6C28662E-B4CD-CE48-B647-C59CD9344925}"/>
    <dgm:cxn modelId="{2E71BE8F-E7F6-2249-A37B-E4D4F5670E33}" srcId="{DAE156D8-43B7-F443-9236-B465D4CC8755}" destId="{ED7046DB-AE93-BF43-8FC8-D15BB1AA22B8}" srcOrd="0" destOrd="0" parTransId="{54C70827-5CC7-C242-8876-DF4F63CCDD17}" sibTransId="{9F9F7A5E-FD88-504C-AF7D-4E51A1C42A78}"/>
    <dgm:cxn modelId="{9E35EE5B-BF26-B041-9593-AE1731DCE471}" srcId="{7C1E5612-0DB4-7749-85ED-A788A71B2E67}" destId="{BF5B3AEA-6833-2E47-AEA6-45FDCBE76DA4}" srcOrd="1" destOrd="0" parTransId="{F67CEFCE-32C0-B747-9C23-47584151D13C}" sibTransId="{3617E343-B3CA-8848-961E-A556E92E44A8}"/>
    <dgm:cxn modelId="{D4AA19E9-9A07-8441-8588-9332C63909E7}" type="presOf" srcId="{ED7046DB-AE93-BF43-8FC8-D15BB1AA22B8}" destId="{87F35E1C-F54F-DB41-92FB-F1BF4976CED0}" srcOrd="0" destOrd="1" presId="urn:microsoft.com/office/officeart/2005/8/layout/process1"/>
    <dgm:cxn modelId="{AD0971A3-7480-B543-9294-62EF3302FCE9}" srcId="{7C1E5612-0DB4-7749-85ED-A788A71B2E67}" destId="{4058D76D-DB89-554F-BCB9-C4ED34616A7B}" srcOrd="4" destOrd="0" parTransId="{8CE3EF76-D45A-124C-98E1-ECD0A50FB45B}" sibTransId="{0E350B02-5718-E746-86C6-E5006ABCC642}"/>
    <dgm:cxn modelId="{9BEDC76C-F954-A24C-BDC3-4FAB63FC1AE9}" srcId="{7C1E5612-0DB4-7749-85ED-A788A71B2E67}" destId="{DAE156D8-43B7-F443-9236-B465D4CC8755}" srcOrd="0" destOrd="0" parTransId="{A587347C-3BAD-9A44-B166-8E78A102030A}" sibTransId="{109390C1-F51B-A044-B590-24684789093E}"/>
    <dgm:cxn modelId="{BDA1E0A4-BBAC-5941-ABE1-1443B47EA438}" type="presOf" srcId="{189BC05F-888E-EC4E-8FB8-52CEC2F28169}" destId="{96C5486B-0057-8C42-BE10-25563E4930C4}" srcOrd="0" destOrd="0" presId="urn:microsoft.com/office/officeart/2005/8/layout/process1"/>
    <dgm:cxn modelId="{6A9DE5DE-086A-1242-A22D-54F1A5033EBA}" srcId="{8FAFD000-4302-F74C-B336-3E305E19482F}" destId="{D7863ABE-BE04-FC47-83BC-097861040E11}" srcOrd="0" destOrd="0" parTransId="{D9FB0FBC-73C9-7A4D-8572-02F319408899}" sibTransId="{815CA0C9-AEA3-E14D-965D-033D0768CF38}"/>
    <dgm:cxn modelId="{58FDCB90-8962-F844-9769-6300DCECFA54}" type="presOf" srcId="{4D1E3245-9BDE-6C43-B437-09C01EA6529C}" destId="{CFD53EF0-C63B-974E-B41C-838174CEA4C5}" srcOrd="0" destOrd="0" presId="urn:microsoft.com/office/officeart/2005/8/layout/process1"/>
    <dgm:cxn modelId="{9CEE7DC3-5834-D848-A556-4E8918625C65}" type="presParOf" srcId="{FA2CACA0-ACCD-7849-92F1-8DD0D8B428BA}" destId="{87F35E1C-F54F-DB41-92FB-F1BF4976CED0}" srcOrd="0" destOrd="0" presId="urn:microsoft.com/office/officeart/2005/8/layout/process1"/>
    <dgm:cxn modelId="{B62A5372-86A4-4C44-BB5E-FEDCD34B276E}" type="presParOf" srcId="{FA2CACA0-ACCD-7849-92F1-8DD0D8B428BA}" destId="{ADF74D59-083E-8F43-B0D9-BB43029F6ECB}" srcOrd="1" destOrd="0" presId="urn:microsoft.com/office/officeart/2005/8/layout/process1"/>
    <dgm:cxn modelId="{55B9F030-AB35-B248-B33E-FBFB5C731DCB}" type="presParOf" srcId="{ADF74D59-083E-8F43-B0D9-BB43029F6ECB}" destId="{D5649ECB-79BF-344A-B724-EACDC5E5E971}" srcOrd="0" destOrd="0" presId="urn:microsoft.com/office/officeart/2005/8/layout/process1"/>
    <dgm:cxn modelId="{D00C622B-2090-344B-89D3-9E55EDDB0A31}" type="presParOf" srcId="{FA2CACA0-ACCD-7849-92F1-8DD0D8B428BA}" destId="{2E3B4679-16A0-9549-BDC7-BFABF89DF32B}" srcOrd="2" destOrd="0" presId="urn:microsoft.com/office/officeart/2005/8/layout/process1"/>
    <dgm:cxn modelId="{CAF291E9-5045-8C46-B924-C900F04DE423}" type="presParOf" srcId="{FA2CACA0-ACCD-7849-92F1-8DD0D8B428BA}" destId="{B2A6E1F5-5757-F342-A293-20DECB062B33}" srcOrd="3" destOrd="0" presId="urn:microsoft.com/office/officeart/2005/8/layout/process1"/>
    <dgm:cxn modelId="{64178FAB-0BE3-614C-908A-5D80ADA11954}" type="presParOf" srcId="{B2A6E1F5-5757-F342-A293-20DECB062B33}" destId="{57ACE9E2-12F0-C547-861B-345A553723CB}" srcOrd="0" destOrd="0" presId="urn:microsoft.com/office/officeart/2005/8/layout/process1"/>
    <dgm:cxn modelId="{377C0682-E6B6-324C-8FAF-BAB187BFC334}" type="presParOf" srcId="{FA2CACA0-ACCD-7849-92F1-8DD0D8B428BA}" destId="{A56BA12B-5E12-6047-93E8-859267B0313B}" srcOrd="4" destOrd="0" presId="urn:microsoft.com/office/officeart/2005/8/layout/process1"/>
    <dgm:cxn modelId="{EA477771-5CF4-F34F-A089-19DF5BE9406F}" type="presParOf" srcId="{FA2CACA0-ACCD-7849-92F1-8DD0D8B428BA}" destId="{525361FF-AEA7-A84C-9249-A6FAEB199744}" srcOrd="5" destOrd="0" presId="urn:microsoft.com/office/officeart/2005/8/layout/process1"/>
    <dgm:cxn modelId="{5E804A36-A7D7-444C-91C7-DBDF485FD2C0}" type="presParOf" srcId="{525361FF-AEA7-A84C-9249-A6FAEB199744}" destId="{7A3F8979-DD97-414B-B6BD-3AB4AB26A5DD}" srcOrd="0" destOrd="0" presId="urn:microsoft.com/office/officeart/2005/8/layout/process1"/>
    <dgm:cxn modelId="{4CB777F2-3000-D34E-9FF4-9125DE7361B3}" type="presParOf" srcId="{FA2CACA0-ACCD-7849-92F1-8DD0D8B428BA}" destId="{96C5486B-0057-8C42-BE10-25563E4930C4}" srcOrd="6" destOrd="0" presId="urn:microsoft.com/office/officeart/2005/8/layout/process1"/>
    <dgm:cxn modelId="{BBEF1967-9374-1240-81F7-A4B550F0511B}" type="presParOf" srcId="{FA2CACA0-ACCD-7849-92F1-8DD0D8B428BA}" destId="{CFD53EF0-C63B-974E-B41C-838174CEA4C5}" srcOrd="7" destOrd="0" presId="urn:microsoft.com/office/officeart/2005/8/layout/process1"/>
    <dgm:cxn modelId="{6B3C0A61-7958-1844-A5FB-33A6CD9B2B66}" type="presParOf" srcId="{CFD53EF0-C63B-974E-B41C-838174CEA4C5}" destId="{E094104D-8487-3640-B5B6-58E542C9EE9E}" srcOrd="0" destOrd="0" presId="urn:microsoft.com/office/officeart/2005/8/layout/process1"/>
    <dgm:cxn modelId="{819027D6-9CD2-CD49-878F-DDB1286814FE}" type="presParOf" srcId="{FA2CACA0-ACCD-7849-92F1-8DD0D8B428BA}" destId="{CDF9EDB8-DA25-4541-8D77-125345F2150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679F-BE0E-A547-8086-A547E9BC38B5}">
      <dsp:nvSpPr>
        <dsp:cNvPr id="0" name=""/>
        <dsp:cNvSpPr/>
      </dsp:nvSpPr>
      <dsp:spPr>
        <a:xfrm>
          <a:off x="737338" y="0"/>
          <a:ext cx="8977122" cy="566928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0B4A7-8D2A-AA48-AF08-7A566700FC57}">
      <dsp:nvSpPr>
        <dsp:cNvPr id="0" name=""/>
        <dsp:cNvSpPr/>
      </dsp:nvSpPr>
      <dsp:spPr>
        <a:xfrm>
          <a:off x="2900" y="1700784"/>
          <a:ext cx="1688882" cy="22677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Pa</a:t>
          </a:r>
          <a:r>
            <a:rPr lang="lv-LV" sz="1600" kern="1200" dirty="0" err="1"/>
            <a:t>švaldību</a:t>
          </a:r>
          <a:r>
            <a:rPr lang="lv-LV" sz="1600" kern="1200" dirty="0"/>
            <a:t> loma vietējā ekonomiskajā attīstībā  (LV piemērs) </a:t>
          </a:r>
          <a:endParaRPr lang="en-US" sz="1600" kern="1200" dirty="0"/>
        </a:p>
      </dsp:txBody>
      <dsp:txXfrm>
        <a:off x="85344" y="1783228"/>
        <a:ext cx="1523994" cy="2102824"/>
      </dsp:txXfrm>
    </dsp:sp>
    <dsp:sp modelId="{0B0F1058-FE93-B048-A88A-3B3E354A49F4}">
      <dsp:nvSpPr>
        <dsp:cNvPr id="0" name=""/>
        <dsp:cNvSpPr/>
      </dsp:nvSpPr>
      <dsp:spPr>
        <a:xfrm>
          <a:off x="1776227" y="1700784"/>
          <a:ext cx="1688882" cy="22677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Viet</a:t>
          </a:r>
          <a:r>
            <a:rPr lang="lv-LV" sz="1600" kern="1200"/>
            <a:t>ējās ekonomikas attīstības skatu punkti </a:t>
          </a:r>
          <a:endParaRPr lang="en-US" sz="1600" kern="1200"/>
        </a:p>
      </dsp:txBody>
      <dsp:txXfrm>
        <a:off x="1858671" y="1783228"/>
        <a:ext cx="1523994" cy="2102824"/>
      </dsp:txXfrm>
    </dsp:sp>
    <dsp:sp modelId="{596944C3-1DCF-0B42-B0D9-68F29B9571B9}">
      <dsp:nvSpPr>
        <dsp:cNvPr id="0" name=""/>
        <dsp:cNvSpPr/>
      </dsp:nvSpPr>
      <dsp:spPr>
        <a:xfrm>
          <a:off x="3549554" y="1700784"/>
          <a:ext cx="1688882" cy="226771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</a:t>
          </a:r>
          <a:r>
            <a:rPr lang="lv-LV" sz="1600" kern="1200" dirty="0"/>
            <a:t>ārskats par tirgus </a:t>
          </a:r>
          <a:r>
            <a:rPr lang="lv-LV" sz="1600" kern="1200" dirty="0" smtClean="0"/>
            <a:t>nepilnībām </a:t>
          </a:r>
          <a:endParaRPr lang="en-US" sz="1600" kern="1200" dirty="0"/>
        </a:p>
      </dsp:txBody>
      <dsp:txXfrm>
        <a:off x="3631998" y="1783228"/>
        <a:ext cx="1523994" cy="2102824"/>
      </dsp:txXfrm>
    </dsp:sp>
    <dsp:sp modelId="{0C994864-9FB8-6A43-8BA7-7760A706771A}">
      <dsp:nvSpPr>
        <dsp:cNvPr id="0" name=""/>
        <dsp:cNvSpPr/>
      </dsp:nvSpPr>
      <dsp:spPr>
        <a:xfrm>
          <a:off x="5322882" y="1700784"/>
          <a:ext cx="1688882" cy="22677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Algoritms un metodika tirgus nepiln</a:t>
          </a:r>
          <a:r>
            <a:rPr lang="lv-LV" sz="1600" kern="1200"/>
            <a:t>ību</a:t>
          </a:r>
          <a:r>
            <a:rPr lang="lv-LV" sz="1600" kern="1200" baseline="0"/>
            <a:t> novēršanai </a:t>
          </a:r>
          <a:endParaRPr lang="en-US" sz="1600" kern="1200"/>
        </a:p>
      </dsp:txBody>
      <dsp:txXfrm>
        <a:off x="5405326" y="1783228"/>
        <a:ext cx="1523994" cy="2102824"/>
      </dsp:txXfrm>
    </dsp:sp>
    <dsp:sp modelId="{8C487FB9-AAAA-A649-8E5A-0F346EBB68F3}">
      <dsp:nvSpPr>
        <dsp:cNvPr id="0" name=""/>
        <dsp:cNvSpPr/>
      </dsp:nvSpPr>
      <dsp:spPr>
        <a:xfrm>
          <a:off x="7096209" y="1700784"/>
          <a:ext cx="1688882" cy="226771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Pa</a:t>
          </a:r>
          <a:r>
            <a:rPr lang="lv-LV" sz="1600" kern="1200" dirty="0" err="1"/>
            <a:t>švaldības</a:t>
          </a:r>
          <a:r>
            <a:rPr lang="lv-LV" sz="1600" kern="1200" dirty="0"/>
            <a:t> </a:t>
          </a:r>
          <a:r>
            <a:rPr lang="lv-LV" sz="1600" kern="1200" dirty="0" smtClean="0"/>
            <a:t>tiesiskās </a:t>
          </a:r>
          <a:r>
            <a:rPr lang="lv-LV" sz="1600" kern="1200" dirty="0"/>
            <a:t>iespējas ietekmēt vietējās ekonomikas attīstību</a:t>
          </a:r>
          <a:endParaRPr lang="en-US" sz="1600" kern="1200" dirty="0"/>
        </a:p>
      </dsp:txBody>
      <dsp:txXfrm>
        <a:off x="7178653" y="1783228"/>
        <a:ext cx="1523994" cy="2102824"/>
      </dsp:txXfrm>
    </dsp:sp>
    <dsp:sp modelId="{47A55901-E292-BA41-AE61-653724E4CA86}">
      <dsp:nvSpPr>
        <dsp:cNvPr id="0" name=""/>
        <dsp:cNvSpPr/>
      </dsp:nvSpPr>
      <dsp:spPr>
        <a:xfrm>
          <a:off x="8872437" y="1722554"/>
          <a:ext cx="1688882" cy="22677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Rekomend</a:t>
          </a:r>
          <a:r>
            <a:rPr lang="lv-LV" sz="1600" kern="1200"/>
            <a:t>ācijas</a:t>
          </a:r>
          <a:endParaRPr lang="en-US" sz="1600" kern="1200"/>
        </a:p>
      </dsp:txBody>
      <dsp:txXfrm>
        <a:off x="8954881" y="1804998"/>
        <a:ext cx="1523994" cy="2102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35E1C-F54F-DB41-92FB-F1BF4976CED0}">
      <dsp:nvSpPr>
        <dsp:cNvPr id="0" name=""/>
        <dsp:cNvSpPr/>
      </dsp:nvSpPr>
      <dsp:spPr>
        <a:xfrm>
          <a:off x="4998" y="1278006"/>
          <a:ext cx="1549673" cy="3892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Vai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tirgū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pastāv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būtiska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tirgus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nepilnība</a:t>
          </a:r>
          <a:r>
            <a:rPr lang="en-US" sz="1600" b="1" kern="1200" dirty="0" smtClean="0"/>
            <a:t>?</a:t>
          </a:r>
          <a:endParaRPr lang="lv-LV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1600" kern="1200" dirty="0"/>
        </a:p>
      </dsp:txBody>
      <dsp:txXfrm>
        <a:off x="50386" y="1323394"/>
        <a:ext cx="1458897" cy="3801261"/>
      </dsp:txXfrm>
    </dsp:sp>
    <dsp:sp modelId="{ADF74D59-083E-8F43-B0D9-BB43029F6ECB}">
      <dsp:nvSpPr>
        <dsp:cNvPr id="0" name=""/>
        <dsp:cNvSpPr/>
      </dsp:nvSpPr>
      <dsp:spPr>
        <a:xfrm>
          <a:off x="1709639" y="3031865"/>
          <a:ext cx="328530" cy="384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600" kern="1200"/>
        </a:p>
      </dsp:txBody>
      <dsp:txXfrm>
        <a:off x="1709639" y="3108729"/>
        <a:ext cx="229971" cy="230590"/>
      </dsp:txXfrm>
    </dsp:sp>
    <dsp:sp modelId="{2E3B4679-16A0-9549-BDC7-BFABF89DF32B}">
      <dsp:nvSpPr>
        <dsp:cNvPr id="0" name=""/>
        <dsp:cNvSpPr/>
      </dsp:nvSpPr>
      <dsp:spPr>
        <a:xfrm>
          <a:off x="2174541" y="1278006"/>
          <a:ext cx="1549673" cy="3892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Kādas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ir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pašreizējās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tirgus</a:t>
          </a:r>
          <a:r>
            <a:rPr lang="en-US" sz="1600" b="1" kern="1200" dirty="0" smtClean="0"/>
            <a:t> un/</a:t>
          </a:r>
          <a:r>
            <a:rPr lang="en-US" sz="1600" b="1" kern="1200" dirty="0" err="1" smtClean="0"/>
            <a:t>vai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regulatīvās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t.sk</a:t>
          </a:r>
          <a:r>
            <a:rPr lang="en-US" sz="1600" b="1" kern="1200" dirty="0" smtClean="0"/>
            <a:t>.</a:t>
          </a:r>
          <a:r>
            <a:rPr lang="en-US" sz="1600" b="1" kern="1200" baseline="0" dirty="0" smtClean="0"/>
            <a:t> </a:t>
          </a:r>
          <a:r>
            <a:rPr lang="en-US" sz="1600" b="1" kern="1200" dirty="0" err="1" smtClean="0"/>
            <a:t>valsts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nepilnības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konkrētajā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nozarē</a:t>
          </a:r>
          <a:r>
            <a:rPr lang="en-US" sz="1600" b="1" kern="1200" dirty="0" smtClean="0"/>
            <a:t> un </a:t>
          </a:r>
          <a:r>
            <a:rPr lang="en-US" sz="1600" b="1" kern="1200" dirty="0" err="1" smtClean="0"/>
            <a:t>kā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tās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iespējams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novērst</a:t>
          </a:r>
          <a:r>
            <a:rPr lang="en-US" sz="1600" b="1" kern="1200" dirty="0" smtClean="0"/>
            <a:t>?</a:t>
          </a:r>
          <a:endParaRPr lang="lv-LV" sz="1600" kern="1200" dirty="0"/>
        </a:p>
        <a:p>
          <a:pPr marL="57150" marR="0" lvl="1" indent="-57150" algn="l" defTabSz="4000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lv-LV" sz="1600" kern="1200" dirty="0"/>
        </a:p>
      </dsp:txBody>
      <dsp:txXfrm>
        <a:off x="2219929" y="1323394"/>
        <a:ext cx="1458897" cy="3801261"/>
      </dsp:txXfrm>
    </dsp:sp>
    <dsp:sp modelId="{B2A6E1F5-5757-F342-A293-20DECB062B33}">
      <dsp:nvSpPr>
        <dsp:cNvPr id="0" name=""/>
        <dsp:cNvSpPr/>
      </dsp:nvSpPr>
      <dsp:spPr>
        <a:xfrm>
          <a:off x="3879181" y="3031865"/>
          <a:ext cx="328530" cy="384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600" kern="1200"/>
        </a:p>
      </dsp:txBody>
      <dsp:txXfrm>
        <a:off x="3879181" y="3108729"/>
        <a:ext cx="229971" cy="230590"/>
      </dsp:txXfrm>
    </dsp:sp>
    <dsp:sp modelId="{A56BA12B-5E12-6047-93E8-859267B0313B}">
      <dsp:nvSpPr>
        <dsp:cNvPr id="0" name=""/>
        <dsp:cNvSpPr/>
      </dsp:nvSpPr>
      <dsp:spPr>
        <a:xfrm>
          <a:off x="4344083" y="1278006"/>
          <a:ext cx="1549673" cy="3892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 smtClean="0"/>
            <a:t>Kādas ir izvēlētā pašvaldības intervences veida ekonomiskās izmaksas un ieguvumi attiecībā pret izvēli pašvaldībai neiejaukties konkrētās problēmas risināšanā?</a:t>
          </a:r>
          <a:endParaRPr lang="lv-LV" sz="1600" kern="1200" dirty="0"/>
        </a:p>
        <a:p>
          <a:pPr marL="171450" marR="0" lvl="1" indent="-17145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lv-LV" sz="1600" kern="1200" dirty="0"/>
        </a:p>
      </dsp:txBody>
      <dsp:txXfrm>
        <a:off x="4389471" y="1323394"/>
        <a:ext cx="1458897" cy="3801261"/>
      </dsp:txXfrm>
    </dsp:sp>
    <dsp:sp modelId="{525361FF-AEA7-A84C-9249-A6FAEB199744}">
      <dsp:nvSpPr>
        <dsp:cNvPr id="0" name=""/>
        <dsp:cNvSpPr/>
      </dsp:nvSpPr>
      <dsp:spPr>
        <a:xfrm>
          <a:off x="6048723" y="3031865"/>
          <a:ext cx="328530" cy="384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600" kern="1200"/>
        </a:p>
      </dsp:txBody>
      <dsp:txXfrm>
        <a:off x="6048723" y="3108729"/>
        <a:ext cx="229971" cy="230590"/>
      </dsp:txXfrm>
    </dsp:sp>
    <dsp:sp modelId="{96C5486B-0057-8C42-BE10-25563E4930C4}">
      <dsp:nvSpPr>
        <dsp:cNvPr id="0" name=""/>
        <dsp:cNvSpPr/>
      </dsp:nvSpPr>
      <dsp:spPr>
        <a:xfrm>
          <a:off x="6513625" y="1278006"/>
          <a:ext cx="1549673" cy="3892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Pakalpojumu nodrošina: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-A Brīvais tirgus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-B Privātais tirgus ar regulētu cenu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-C</a:t>
          </a:r>
          <a:r>
            <a:rPr lang="lv-LV" sz="1400" i="1" kern="1200" baseline="0" dirty="0" smtClean="0"/>
            <a:t> </a:t>
          </a:r>
          <a:r>
            <a:rPr lang="lv-LV" sz="1400" i="1" kern="1200" dirty="0" smtClean="0"/>
            <a:t>Valsts/ pašvaldības uzņēmums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-D Publiskās institūcijas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</a:t>
          </a:r>
          <a:r>
            <a:rPr lang="lv-LV" sz="1400" i="1" kern="1200" dirty="0" err="1" smtClean="0"/>
            <a:t>E</a:t>
          </a:r>
          <a:r>
            <a:rPr lang="lv-LV" sz="1400" i="1" kern="1200" dirty="0" smtClean="0"/>
            <a:t> Nodokļu regulēts privātais tirgus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i="1" kern="1200" dirty="0" smtClean="0"/>
            <a:t>-F Publiskā-privātā partnerība</a:t>
          </a:r>
          <a:r>
            <a:rPr lang="lv-LV" sz="1400" kern="1200" baseline="0" dirty="0" smtClean="0"/>
            <a:t> </a:t>
          </a:r>
          <a:endParaRPr lang="lv-LV" sz="1400" kern="1200" dirty="0"/>
        </a:p>
      </dsp:txBody>
      <dsp:txXfrm>
        <a:off x="6559013" y="1323394"/>
        <a:ext cx="1458897" cy="3801261"/>
      </dsp:txXfrm>
    </dsp:sp>
    <dsp:sp modelId="{CFD53EF0-C63B-974E-B41C-838174CEA4C5}">
      <dsp:nvSpPr>
        <dsp:cNvPr id="0" name=""/>
        <dsp:cNvSpPr/>
      </dsp:nvSpPr>
      <dsp:spPr>
        <a:xfrm>
          <a:off x="8218266" y="3031865"/>
          <a:ext cx="328530" cy="3843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600" kern="1200"/>
        </a:p>
      </dsp:txBody>
      <dsp:txXfrm>
        <a:off x="8218266" y="3108729"/>
        <a:ext cx="229971" cy="230590"/>
      </dsp:txXfrm>
    </dsp:sp>
    <dsp:sp modelId="{CDF9EDB8-DA25-4541-8D77-125345F2150A}">
      <dsp:nvSpPr>
        <dsp:cNvPr id="0" name=""/>
        <dsp:cNvSpPr/>
      </dsp:nvSpPr>
      <dsp:spPr>
        <a:xfrm>
          <a:off x="8683168" y="1278006"/>
          <a:ext cx="1549673" cy="3892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100" kern="1200" smtClean="0"/>
            <a:t>Vai izvēlētais intervences veids ir uzlabojis situāciju?</a:t>
          </a:r>
          <a:endParaRPr lang="lv-LV" sz="2100" kern="1200" dirty="0"/>
        </a:p>
      </dsp:txBody>
      <dsp:txXfrm>
        <a:off x="8728556" y="1323394"/>
        <a:ext cx="1458897" cy="3801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148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634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181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106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764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781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34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013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69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948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902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BC72-CD37-4D62-84CF-A5A392B0F6B8}" type="datetimeFigureOut">
              <a:rPr lang="lv-LV" smtClean="0"/>
              <a:t>09.09.16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B3AD-65FB-49A4-A9CE-83B89E3C3B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341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6600"/>
                </a:solidFill>
              </a:rPr>
              <a:t>Pašvaldības iespējas ietekmēt vietējās ekonomikas attīstību</a:t>
            </a:r>
            <a:r>
              <a:rPr lang="en-US" dirty="0"/>
              <a:t/>
            </a:r>
            <a:br>
              <a:rPr lang="en-US" dirty="0"/>
            </a:br>
            <a:endParaRPr lang="lv-LV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66" y="0"/>
            <a:ext cx="1415732" cy="1443038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08380" y="2792149"/>
            <a:ext cx="10175277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22852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Projekta</a:t>
            </a:r>
            <a:r>
              <a:rPr lang="en-US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 “</a:t>
            </a:r>
            <a:r>
              <a:rPr lang="en-US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Lietprat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īga pārvaldība un Latvijas pašvaldību veiktspējas uzlabošana”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noslēguma konference </a:t>
            </a:r>
            <a:endParaRPr lang="en-US" altLang="en-US" sz="24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Rīga, 2016.gada 9. septembrī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en-US" sz="24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Visvaldis </a:t>
            </a:r>
            <a:r>
              <a:rPr lang="lv-LV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Valtenbergs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, Vidzemes Augstskola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 </a:t>
            </a:r>
            <a:endParaRPr lang="lv-LV" altLang="en-US" sz="24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</p:txBody>
      </p:sp>
      <p:pic>
        <p:nvPicPr>
          <p:cNvPr id="9" name="Picture 8" descr="Soci&amp;amacr;lo, ekonomisko un humanit&amp;amacr;ro p&amp;emacr;t&amp;imacr;jumu instit&amp;umacr;t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419" y="6034086"/>
            <a:ext cx="919162" cy="82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166" y="374930"/>
            <a:ext cx="1839834" cy="74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3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b="1" dirty="0" smtClean="0"/>
              <a:t>NOZARES, KURĀS NEVAJADZĒTU DIBINĀT KAPITĀLSABIEDRĪBAS</a:t>
            </a:r>
            <a:endParaRPr lang="lv-LV" b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8414833"/>
              </p:ext>
            </p:extLst>
          </p:nvPr>
        </p:nvGraphicFramePr>
        <p:xfrm>
          <a:off x="395749" y="1603093"/>
          <a:ext cx="5592096" cy="5107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dirty="0"/>
              <a:t>1.Apbedīšanas pakalpojumi</a:t>
            </a:r>
          </a:p>
          <a:p>
            <a:pPr marL="0" indent="0">
              <a:buNone/>
            </a:pPr>
            <a:r>
              <a:rPr lang="lv-LV" dirty="0"/>
              <a:t>2.Tūrisms (viesnīcas, kempingi, piedzīvojumu parki)</a:t>
            </a:r>
          </a:p>
          <a:p>
            <a:pPr marL="0" indent="0">
              <a:buNone/>
            </a:pPr>
            <a:r>
              <a:rPr lang="lv-LV" dirty="0"/>
              <a:t>3.Veselība</a:t>
            </a:r>
          </a:p>
          <a:p>
            <a:pPr marL="0" indent="0">
              <a:buNone/>
            </a:pPr>
            <a:r>
              <a:rPr lang="lv-LV" dirty="0"/>
              <a:t>4. Atpūta, brīvais laiks (Tūrisma informācijas centrs, pasākumu rīkošana u.c.)</a:t>
            </a:r>
          </a:p>
          <a:p>
            <a:pPr marL="0" indent="0">
              <a:buNone/>
            </a:pPr>
            <a:r>
              <a:rPr lang="lv-LV" dirty="0"/>
              <a:t>5. Sports (sacensības, treniņi, sporta infrastruktūra)</a:t>
            </a:r>
          </a:p>
          <a:p>
            <a:pPr marL="0" indent="0">
              <a:buNone/>
            </a:pPr>
            <a:r>
              <a:rPr lang="lv-LV" dirty="0"/>
              <a:t>5. Atkritumu apsaimniekošana</a:t>
            </a:r>
          </a:p>
          <a:p>
            <a:pPr marL="0" indent="0">
              <a:buNone/>
            </a:pPr>
            <a:r>
              <a:rPr lang="lv-LV" dirty="0"/>
              <a:t>5.Labiekārtošanas darbi.</a:t>
            </a:r>
          </a:p>
          <a:p>
            <a:pPr marL="0" indent="0">
              <a:buNone/>
            </a:pPr>
            <a:r>
              <a:rPr lang="lv-LV" dirty="0"/>
              <a:t>6. Siltumapgāde</a:t>
            </a:r>
          </a:p>
          <a:p>
            <a:pPr marL="0" indent="0">
              <a:buNone/>
            </a:pPr>
            <a:r>
              <a:rPr lang="lv-LV" dirty="0"/>
              <a:t>6. Ūdens saimniecība</a:t>
            </a:r>
          </a:p>
          <a:p>
            <a:pPr marL="0" indent="0">
              <a:buNone/>
            </a:pPr>
            <a:r>
              <a:rPr lang="lv-LV" dirty="0"/>
              <a:t>7.Nekustamo īpašumu apsaimniekošana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040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348" y="1992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200" cap="all" dirty="0" smtClean="0">
                <a:solidFill>
                  <a:srgbClr val="006600"/>
                </a:solidFill>
              </a:rPr>
              <a:t>4 pašvaldību ekonomikas attīstības redzējumi 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40168"/>
            <a:ext cx="8549640" cy="49691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5907" y="6087783"/>
            <a:ext cx="4216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solidFill>
                  <a:srgbClr val="006600"/>
                </a:solidFill>
              </a:rPr>
              <a:t>Pašvaldības mērķis - nodarbināto skaita </a:t>
            </a:r>
          </a:p>
          <a:p>
            <a:r>
              <a:rPr lang="en-US" dirty="0">
                <a:solidFill>
                  <a:srgbClr val="006600"/>
                </a:solidFill>
              </a:rPr>
              <a:t>p</a:t>
            </a:r>
            <a:r>
              <a:rPr lang="lv-LV" dirty="0" err="1" smtClean="0">
                <a:solidFill>
                  <a:srgbClr val="006600"/>
                </a:solidFill>
              </a:rPr>
              <a:t>alielināšana</a:t>
            </a:r>
            <a:r>
              <a:rPr lang="lv-LV" dirty="0" smtClean="0">
                <a:solidFill>
                  <a:srgbClr val="006600"/>
                </a:solidFill>
              </a:rPr>
              <a:t>, nodarbinātības </a:t>
            </a:r>
            <a:r>
              <a:rPr lang="lv-LV" dirty="0" err="1" smtClean="0">
                <a:solidFill>
                  <a:srgbClr val="006600"/>
                </a:solidFill>
              </a:rPr>
              <a:t>soc.funkcija</a:t>
            </a:r>
            <a:endParaRPr lang="lv-LV" dirty="0" smtClean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9806" y="6087783"/>
            <a:ext cx="220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>
                <a:solidFill>
                  <a:srgbClr val="006600"/>
                </a:solidFill>
              </a:rPr>
              <a:t>Mērķis – labi algotu </a:t>
            </a:r>
          </a:p>
          <a:p>
            <a:r>
              <a:rPr lang="en-US" dirty="0">
                <a:solidFill>
                  <a:srgbClr val="006600"/>
                </a:solidFill>
              </a:rPr>
              <a:t>d</a:t>
            </a:r>
            <a:r>
              <a:rPr lang="lv-LV" dirty="0" err="1" smtClean="0">
                <a:solidFill>
                  <a:srgbClr val="006600"/>
                </a:solidFill>
              </a:rPr>
              <a:t>arba</a:t>
            </a:r>
            <a:r>
              <a:rPr lang="lv-LV" dirty="0" smtClean="0">
                <a:solidFill>
                  <a:srgbClr val="006600"/>
                </a:solidFill>
              </a:rPr>
              <a:t> vietu radīšana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5348" y="1331753"/>
            <a:ext cx="2461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solidFill>
                  <a:srgbClr val="006600"/>
                </a:solidFill>
              </a:rPr>
              <a:t>Pašvaldībai lielākas iespējas</a:t>
            </a:r>
          </a:p>
          <a:p>
            <a:r>
              <a:rPr lang="en-US" dirty="0">
                <a:solidFill>
                  <a:srgbClr val="006600"/>
                </a:solidFill>
              </a:rPr>
              <a:t>p</a:t>
            </a:r>
            <a:r>
              <a:rPr lang="lv-LV" dirty="0" err="1" smtClean="0">
                <a:solidFill>
                  <a:srgbClr val="006600"/>
                </a:solidFill>
              </a:rPr>
              <a:t>ārveidot</a:t>
            </a:r>
            <a:r>
              <a:rPr lang="lv-LV" dirty="0" smtClean="0">
                <a:solidFill>
                  <a:srgbClr val="006600"/>
                </a:solidFill>
              </a:rPr>
              <a:t> vietējās ekonomikas struktūru</a:t>
            </a:r>
          </a:p>
        </p:txBody>
      </p:sp>
      <p:sp>
        <p:nvSpPr>
          <p:cNvPr id="16" name="Right Arrow 15"/>
          <p:cNvSpPr/>
          <p:nvPr/>
        </p:nvSpPr>
        <p:spPr>
          <a:xfrm rot="10800000">
            <a:off x="8164454" y="1556995"/>
            <a:ext cx="3048687" cy="216801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TextBox 11"/>
          <p:cNvSpPr txBox="1"/>
          <p:nvPr/>
        </p:nvSpPr>
        <p:spPr>
          <a:xfrm>
            <a:off x="9025748" y="2106814"/>
            <a:ext cx="2187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Brīvais tirgus kopumā</a:t>
            </a:r>
          </a:p>
          <a:p>
            <a:r>
              <a:rPr lang="en-US" b="1" dirty="0"/>
              <a:t>n</a:t>
            </a:r>
            <a:r>
              <a:rPr lang="lv-LV" b="1" dirty="0" err="1" smtClean="0"/>
              <a:t>odrošina</a:t>
            </a:r>
            <a:r>
              <a:rPr lang="lv-LV" b="1" dirty="0" smtClean="0"/>
              <a:t> </a:t>
            </a:r>
            <a:r>
              <a:rPr lang="lv-LV" dirty="0" smtClean="0"/>
              <a:t>optimālu </a:t>
            </a:r>
          </a:p>
          <a:p>
            <a:r>
              <a:rPr lang="en-US" dirty="0"/>
              <a:t>a</a:t>
            </a:r>
            <a:r>
              <a:rPr lang="lv-LV" dirty="0" err="1" smtClean="0"/>
              <a:t>ttīstību</a:t>
            </a:r>
            <a:endParaRPr lang="lv-LV" dirty="0"/>
          </a:p>
        </p:txBody>
      </p:sp>
      <p:sp>
        <p:nvSpPr>
          <p:cNvPr id="17" name="Right Arrow 16"/>
          <p:cNvSpPr/>
          <p:nvPr/>
        </p:nvSpPr>
        <p:spPr>
          <a:xfrm rot="10800000">
            <a:off x="8164454" y="4149762"/>
            <a:ext cx="3048687" cy="216801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TextBox 12"/>
          <p:cNvSpPr txBox="1"/>
          <p:nvPr/>
        </p:nvSpPr>
        <p:spPr>
          <a:xfrm>
            <a:off x="9025747" y="4787648"/>
            <a:ext cx="1983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Brīvais tirgus </a:t>
            </a:r>
          </a:p>
          <a:p>
            <a:r>
              <a:rPr lang="en-US" b="1" dirty="0"/>
              <a:t>N</a:t>
            </a:r>
            <a:r>
              <a:rPr lang="lv-LV" b="1" dirty="0" err="1" smtClean="0"/>
              <a:t>espēj</a:t>
            </a:r>
            <a:r>
              <a:rPr lang="lv-LV" b="1" dirty="0" smtClean="0"/>
              <a:t> nodrošināt </a:t>
            </a:r>
          </a:p>
          <a:p>
            <a:r>
              <a:rPr lang="lv-LV" dirty="0" smtClean="0"/>
              <a:t>optimālu attīstību</a:t>
            </a:r>
            <a:endParaRPr lang="lv-LV" dirty="0"/>
          </a:p>
        </p:txBody>
      </p:sp>
      <p:sp>
        <p:nvSpPr>
          <p:cNvPr id="18" name="TextBox 17"/>
          <p:cNvSpPr txBox="1"/>
          <p:nvPr/>
        </p:nvSpPr>
        <p:spPr>
          <a:xfrm>
            <a:off x="9229188" y="5810255"/>
            <a:ext cx="2790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Lielāka nepieciešamība pēc </a:t>
            </a:r>
          </a:p>
          <a:p>
            <a:r>
              <a:rPr lang="en-US" sz="1600" dirty="0" smtClean="0"/>
              <a:t>Viet</a:t>
            </a:r>
            <a:r>
              <a:rPr lang="lv-LV" sz="1600" dirty="0" err="1" smtClean="0"/>
              <a:t>ējā</a:t>
            </a:r>
            <a:r>
              <a:rPr lang="lv-LV" sz="1600" dirty="0" smtClean="0"/>
              <a:t> tirgus aizsardzības, </a:t>
            </a:r>
          </a:p>
          <a:p>
            <a:r>
              <a:rPr lang="en-US" sz="1600" dirty="0"/>
              <a:t>a</a:t>
            </a:r>
            <a:r>
              <a:rPr lang="lv-LV" sz="1600" dirty="0" err="1" smtClean="0"/>
              <a:t>lternatīviem</a:t>
            </a:r>
            <a:r>
              <a:rPr lang="lv-LV" sz="1600" dirty="0" smtClean="0"/>
              <a:t> pakalpojumu sniegšanas veidiem </a:t>
            </a:r>
          </a:p>
        </p:txBody>
      </p:sp>
    </p:spTree>
    <p:extLst>
      <p:ext uri="{BB962C8B-B14F-4D97-AF65-F5344CB8AC3E}">
        <p14:creationId xmlns:p14="http://schemas.microsoft.com/office/powerpoint/2010/main" val="183019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 animBg="1"/>
      <p:bldP spid="12" grpId="0"/>
      <p:bldP spid="17" grpId="0" animBg="1"/>
      <p:bldP spid="13" grpId="0"/>
      <p:bldP spid="18" grpId="0"/>
      <p:bldP spid="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006600"/>
                </a:solidFill>
              </a:rPr>
              <a:t>ĀRVALSTU </a:t>
            </a:r>
            <a:r>
              <a:rPr lang="lv-LV" dirty="0" smtClean="0">
                <a:solidFill>
                  <a:srgbClr val="006600"/>
                </a:solidFill>
              </a:rPr>
              <a:t>PIEREDZE</a:t>
            </a:r>
            <a:endParaRPr lang="lv-LV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82032" cy="4351338"/>
          </a:xfrm>
        </p:spPr>
        <p:txBody>
          <a:bodyPr>
            <a:normAutofit fontScale="85000" lnSpcReduction="20000"/>
          </a:bodyPr>
          <a:lstStyle/>
          <a:p>
            <a:r>
              <a:rPr lang="lv-LV" b="1" dirty="0" smtClean="0"/>
              <a:t>PAŠVALDĪBU UZŅĒMUMI SOMIJĀ </a:t>
            </a:r>
            <a:endParaRPr lang="lv-LV" b="1" dirty="0" smtClean="0"/>
          </a:p>
          <a:p>
            <a:r>
              <a:rPr lang="lv-LV" dirty="0" smtClean="0"/>
              <a:t>Vietējo </a:t>
            </a:r>
            <a:r>
              <a:rPr lang="lv-LV" dirty="0" smtClean="0"/>
              <a:t>pašvaldību likums (2015) ļauj veidot sabiedriskus uzņēmumus, lai rūpētos par pašvaldības pienākumu izpildi (535 atbildības jomas). </a:t>
            </a:r>
            <a:endParaRPr lang="lv-LV" dirty="0" smtClean="0"/>
          </a:p>
          <a:p>
            <a:r>
              <a:rPr lang="lv-LV" dirty="0" smtClean="0"/>
              <a:t>Citu </a:t>
            </a:r>
            <a:r>
              <a:rPr lang="lv-LV" dirty="0" smtClean="0"/>
              <a:t>funkciju veikšanai pašvaldību publisko uzņēmumu veidošana ir apgrūtināta.</a:t>
            </a:r>
          </a:p>
          <a:p>
            <a:r>
              <a:rPr lang="lv-LV" dirty="0" smtClean="0"/>
              <a:t>Sabiedriski uzņēmumi var tikt veidoti kopīgi vairākām pašvaldībām, piem., veselības </a:t>
            </a:r>
            <a:r>
              <a:rPr lang="lv-LV" dirty="0" smtClean="0"/>
              <a:t>aprūpē. Tas </a:t>
            </a:r>
            <a:r>
              <a:rPr lang="lv-LV" dirty="0" smtClean="0"/>
              <a:t>ir pat obligāti.</a:t>
            </a:r>
          </a:p>
          <a:p>
            <a:r>
              <a:rPr lang="lv-LV" dirty="0" smtClean="0"/>
              <a:t>Pašvaldības sabiedriskais uzņēmumus darbojas saskaņā ar tirgus likumiem.</a:t>
            </a:r>
          </a:p>
          <a:p>
            <a:r>
              <a:rPr lang="lv-LV" dirty="0" smtClean="0"/>
              <a:t>Pašvaldības sabiedrisko uzņēmumu </a:t>
            </a:r>
            <a:r>
              <a:rPr lang="lv-LV" dirty="0" smtClean="0"/>
              <a:t>skaitam </a:t>
            </a:r>
            <a:r>
              <a:rPr lang="lv-LV" dirty="0" smtClean="0"/>
              <a:t>ir tendence pieaugt.</a:t>
            </a:r>
          </a:p>
          <a:p>
            <a:pPr marL="0" indent="0">
              <a:buNone/>
            </a:pPr>
            <a:endParaRPr lang="lv-LV" dirty="0" smtClean="0"/>
          </a:p>
          <a:p>
            <a:endParaRPr lang="lv-LV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16213" y="1825625"/>
            <a:ext cx="48940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 smtClean="0"/>
              <a:t>PAŠVALDĪBAS AKTĪVAS SADARBĪBAS TĪKLOS (ZVIEDRIJA)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lv-LV" dirty="0" smtClean="0"/>
              <a:t>Pašvaldības netieša iesaiste uzņēmējdarbības vides attīstībā </a:t>
            </a:r>
          </a:p>
          <a:p>
            <a:r>
              <a:rPr lang="lv-LV" dirty="0" smtClean="0"/>
              <a:t>Pašvaldība kā dalībniece partnerībās resursu piesaistei sadarbībā ar pētniecisko sektoru, uzņēmējiem un nevalstiskajām organizācijām</a:t>
            </a:r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697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389" y="-269056"/>
            <a:ext cx="10515600" cy="1325563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rgbClr val="006600"/>
                </a:solidFill>
              </a:rPr>
              <a:t>ALGORITMS TIRGUS NEPILNĪBU KONSTATĒŠANAI</a:t>
            </a:r>
            <a:endParaRPr lang="lv-LV" sz="3200" b="1" dirty="0">
              <a:solidFill>
                <a:srgbClr val="006600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22860270"/>
              </p:ext>
            </p:extLst>
          </p:nvPr>
        </p:nvGraphicFramePr>
        <p:xfrm>
          <a:off x="646472" y="-302879"/>
          <a:ext cx="10237840" cy="644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4826675"/>
            <a:ext cx="12192000" cy="2031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1400" b="1" i="1" dirty="0" err="1" smtClean="0"/>
              <a:t>Piem</a:t>
            </a:r>
            <a:r>
              <a:rPr lang="lv-LV" sz="1400" b="1" i="1" dirty="0" err="1" smtClean="0"/>
              <a:t>ērs</a:t>
            </a:r>
            <a:r>
              <a:rPr lang="lv-LV" sz="1400" b="1" i="1" dirty="0" smtClean="0"/>
              <a:t> tirgus nepilnību konstatēšanas jautājumiem komunālo pakalpojumu nodrošināšanai:</a:t>
            </a:r>
          </a:p>
          <a:p>
            <a:pPr lvl="0"/>
            <a:endParaRPr lang="lv-LV" sz="1400" b="1" i="1" dirty="0" smtClean="0"/>
          </a:p>
          <a:p>
            <a:pPr lvl="0"/>
            <a:r>
              <a:rPr lang="lv-LV" sz="1400" i="1" dirty="0" smtClean="0"/>
              <a:t>Vai </a:t>
            </a:r>
            <a:r>
              <a:rPr lang="lv-LV" sz="1400" i="1" dirty="0"/>
              <a:t>pakalpojumu sniedzēju līgumos ir skaidri atrunātas darījumos iesaistīto pušu tiesības un pienākumi?</a:t>
            </a:r>
            <a:endParaRPr lang="en-US" sz="1400" dirty="0"/>
          </a:p>
          <a:p>
            <a:pPr lvl="0"/>
            <a:r>
              <a:rPr lang="lv-LV" sz="1400" i="1" dirty="0"/>
              <a:t>Vai vietējā pakalpojumu sniedzēju tirgū  ir palielinājusies cena par sniegto pakalpojumu?</a:t>
            </a:r>
            <a:endParaRPr lang="en-US" sz="1400" dirty="0"/>
          </a:p>
          <a:p>
            <a:pPr lvl="0"/>
            <a:r>
              <a:rPr lang="lv-LV" sz="1400" i="1" dirty="0"/>
              <a:t>Vai pašvaldības iedzīvotāju vidē ievērojami pieaug parādu kopsumma par komunālajiem pakalpojumiem? </a:t>
            </a:r>
            <a:endParaRPr lang="en-US" sz="1400" dirty="0"/>
          </a:p>
          <a:p>
            <a:pPr lvl="0"/>
            <a:r>
              <a:rPr lang="lv-LV" sz="1400" i="1" dirty="0"/>
              <a:t>Vai iedzīvotāji ir sūdzējušies par pakalpojuma sniegšanas nepietiekamo kvalitāti?</a:t>
            </a:r>
            <a:endParaRPr lang="en-US" sz="1400" dirty="0"/>
          </a:p>
          <a:p>
            <a:pPr lvl="0"/>
            <a:r>
              <a:rPr lang="lv-LV" sz="1400" i="1" dirty="0"/>
              <a:t>Vai iedzīvotājiem ir iespēja izvēlēties pakalpojumu sniedzēju?</a:t>
            </a:r>
            <a:endParaRPr lang="en-US" sz="1400" dirty="0"/>
          </a:p>
          <a:p>
            <a:pPr lvl="0"/>
            <a:r>
              <a:rPr lang="lv-LV" sz="1400" i="1" dirty="0"/>
              <a:t>Vai iedzīvotājiem ir pietiekama informācija par pieejamajiem pakalpojumu sniedzējiem pašvaldības teritorijā?</a:t>
            </a:r>
            <a:endParaRPr lang="en-US" sz="1400" dirty="0"/>
          </a:p>
          <a:p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3954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rgbClr val="006600"/>
                </a:solidFill>
              </a:rPr>
              <a:t>SECINĀJUMI UN PRIEKŠLIKUMI </a:t>
            </a:r>
            <a:endParaRPr lang="lv-LV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21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lv-LV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CILVĒKRESURSI - AIZVIEN NOZĪMĪGĀKI vietējās ekonomikas attīstībā </a:t>
            </a:r>
            <a:endParaRPr lang="en-GB" sz="4000" cap="all" dirty="0">
              <a:solidFill>
                <a:srgbClr val="0066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01865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sz="2200" dirty="0">
                <a:cs typeface="Times New Roman" pitchFamily="18" charset="0"/>
              </a:rPr>
              <a:t>Noteicošais faktors cilvēkresursu piesaistei ir darba vietas kvalitāte un ilgtspēja, darba samaksa un iespējas veiksmīgi apvienot darba un privāto dzīvi, ieskaitot pašvaldības </a:t>
            </a:r>
            <a:r>
              <a:rPr lang="lv-LV" sz="2200" b="1" dirty="0">
                <a:cs typeface="Times New Roman" pitchFamily="18" charset="0"/>
              </a:rPr>
              <a:t>atbalstu mājokļa jautājuma </a:t>
            </a:r>
            <a:r>
              <a:rPr lang="lv-LV" sz="2200" dirty="0">
                <a:cs typeface="Times New Roman" pitchFamily="18" charset="0"/>
              </a:rPr>
              <a:t>risināšanā</a:t>
            </a:r>
            <a:r>
              <a:rPr lang="lv-LV" sz="2200" dirty="0" smtClean="0">
                <a:cs typeface="Times New Roman" pitchFamily="18" charset="0"/>
              </a:rPr>
              <a:t>;</a:t>
            </a:r>
            <a:endParaRPr lang="lv-LV" sz="2200" dirty="0">
              <a:cs typeface="Times New Roman" pitchFamily="18" charset="0"/>
            </a:endParaRPr>
          </a:p>
          <a:p>
            <a:pPr algn="just"/>
            <a:r>
              <a:rPr lang="lv-LV" sz="2200" dirty="0">
                <a:cs typeface="Times New Roman" pitchFamily="18" charset="0"/>
              </a:rPr>
              <a:t>Cilvēkresursu piesaistes jautājumā nepieciešams modernizēt likumu „Par palīdzību dzīvokļa jautājumu risināšanā”, </a:t>
            </a:r>
            <a:r>
              <a:rPr lang="lv-LV" sz="2200" b="1" dirty="0">
                <a:cs typeface="Times New Roman" pitchFamily="18" charset="0"/>
              </a:rPr>
              <a:t>izveidojot kompleksu palīdzību jaunām ģimenēm un trūcīgiem iedzīvotājiem zemes/ nekustamā īpašuma iegādē/ lietošanā</a:t>
            </a:r>
            <a:r>
              <a:rPr lang="lv-LV" sz="2200" dirty="0" smtClean="0">
                <a:cs typeface="Times New Roman" pitchFamily="18" charset="0"/>
              </a:rPr>
              <a:t>.</a:t>
            </a:r>
            <a:endParaRPr lang="lv-LV" sz="2200" dirty="0" smtClean="0">
              <a:cs typeface="Times New Roman" pitchFamily="18" charset="0"/>
            </a:endParaRPr>
          </a:p>
          <a:p>
            <a:pPr algn="just"/>
            <a:r>
              <a:rPr lang="lv-LV" sz="2200" dirty="0" smtClean="0">
                <a:cs typeface="Times New Roman" pitchFamily="18" charset="0"/>
              </a:rPr>
              <a:t>Cilvēkresursu </a:t>
            </a:r>
            <a:r>
              <a:rPr lang="lv-LV" sz="2200" dirty="0">
                <a:cs typeface="Times New Roman" pitchFamily="18" charset="0"/>
              </a:rPr>
              <a:t>piesaistīšanu veicina drošas nodarbinātības formas, tomēr ar mērķi mainīt pieejamā darbaspēka struktūru izvēlētā virzienā </a:t>
            </a:r>
            <a:r>
              <a:rPr lang="lv-LV" sz="2200" b="1" dirty="0">
                <a:cs typeface="Times New Roman" pitchFamily="18" charset="0"/>
              </a:rPr>
              <a:t>var pielietot uz laiku arī citas nodarbinātības formas, </a:t>
            </a:r>
            <a:r>
              <a:rPr lang="lv-LV" sz="2200" dirty="0">
                <a:cs typeface="Times New Roman" pitchFamily="18" charset="0"/>
              </a:rPr>
              <a:t>piemēram, viens talantīgs eksperts tiek nodarbināts vairākās pašvaldībās (</a:t>
            </a:r>
            <a:r>
              <a:rPr lang="lv-LV" sz="2200" i="1" dirty="0" err="1">
                <a:cs typeface="Times New Roman" pitchFamily="18" charset="0"/>
              </a:rPr>
              <a:t>employee-sharing</a:t>
            </a:r>
            <a:r>
              <a:rPr lang="lv-LV" sz="2200" dirty="0">
                <a:cs typeface="Times New Roman" pitchFamily="18" charset="0"/>
              </a:rPr>
              <a:t>). </a:t>
            </a:r>
            <a:endParaRPr lang="lv-LV" sz="2200" dirty="0" smtClean="0">
              <a:cs typeface="Times New Roman" pitchFamily="18" charset="0"/>
            </a:endParaRPr>
          </a:p>
          <a:p>
            <a:pPr algn="just"/>
            <a:r>
              <a:rPr lang="lv-LV" sz="2200" dirty="0" smtClean="0">
                <a:cs typeface="Times New Roman" pitchFamily="18" charset="0"/>
              </a:rPr>
              <a:t>Pašvaldību </a:t>
            </a:r>
            <a:r>
              <a:rPr lang="lv-LV" sz="2200" dirty="0">
                <a:cs typeface="Times New Roman" pitchFamily="18" charset="0"/>
              </a:rPr>
              <a:t>un iedzīvotāju „</a:t>
            </a:r>
            <a:r>
              <a:rPr lang="lv-LV" sz="2200" b="1" dirty="0">
                <a:cs typeface="Times New Roman" pitchFamily="18" charset="0"/>
              </a:rPr>
              <a:t>domā digitāli” kultūras pilnveide</a:t>
            </a:r>
            <a:r>
              <a:rPr lang="lv-LV" sz="2200" dirty="0">
                <a:cs typeface="Times New Roman" pitchFamily="18" charset="0"/>
              </a:rPr>
              <a:t>, kā arī efektivitātes principa ievērošana </a:t>
            </a:r>
            <a:r>
              <a:rPr lang="lv-LV" sz="2200" b="1" dirty="0">
                <a:cs typeface="Times New Roman" pitchFamily="18" charset="0"/>
              </a:rPr>
              <a:t>„nekā lieka” un </a:t>
            </a:r>
            <a:r>
              <a:rPr lang="lv-LV" sz="2200" b="1" dirty="0" err="1">
                <a:cs typeface="Times New Roman" pitchFamily="18" charset="0"/>
              </a:rPr>
              <a:t>e</a:t>
            </a:r>
            <a:r>
              <a:rPr lang="lv-LV" sz="2200" b="1" dirty="0">
                <a:cs typeface="Times New Roman" pitchFamily="18" charset="0"/>
              </a:rPr>
              <a:t>-pārvaldes īstenošana</a:t>
            </a:r>
            <a:r>
              <a:rPr lang="lv-LV" sz="2200" dirty="0">
                <a:cs typeface="Times New Roman" pitchFamily="18" charset="0"/>
              </a:rPr>
              <a:t>. Nepieciešams attīstīt sadarbību ar izglītības iestādēm mūžizglītības un digitālo prasmju pilnveidošanai.</a:t>
            </a:r>
            <a:endParaRPr lang="en-GB" sz="2200" dirty="0">
              <a:cs typeface="Times New Roman" pitchFamily="18" charset="0"/>
            </a:endParaRPr>
          </a:p>
          <a:p>
            <a:pPr algn="just"/>
            <a:endParaRPr lang="en-GB" sz="2600" dirty="0">
              <a:cs typeface="Times New Roman" pitchFamily="18" charset="0"/>
            </a:endParaRP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lv-LV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KAPITĀLSABIEDRĪBU DARBĪBA </a:t>
            </a:r>
            <a:endParaRPr lang="en-GB" sz="4000" cap="all" dirty="0">
              <a:solidFill>
                <a:srgbClr val="0066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9408"/>
            <a:ext cx="10515600" cy="5328592"/>
          </a:xfrm>
        </p:spPr>
        <p:txBody>
          <a:bodyPr>
            <a:normAutofit/>
          </a:bodyPr>
          <a:lstStyle/>
          <a:p>
            <a:pPr algn="just"/>
            <a:r>
              <a:rPr lang="lv-LV" sz="2400" dirty="0" smtClean="0">
                <a:cs typeface="Times New Roman" pitchFamily="18" charset="0"/>
              </a:rPr>
              <a:t>Pašvaldību kapitālsabiedrību pakalpojumi iedzīvotājiem svarīgu pakalpojumu, piemēram, </a:t>
            </a:r>
            <a:r>
              <a:rPr lang="lv-LV" sz="2400" dirty="0" err="1" smtClean="0">
                <a:cs typeface="Times New Roman" pitchFamily="18" charset="0"/>
              </a:rPr>
              <a:t>siltumpiegādē</a:t>
            </a:r>
            <a:r>
              <a:rPr lang="lv-LV" sz="2400" dirty="0" smtClean="0">
                <a:cs typeface="Times New Roman" pitchFamily="18" charset="0"/>
              </a:rPr>
              <a:t> ir pamatoti, turpretim pašvaldības kapitālsabiedrības  dibināšana, piemēram, zobārstniecības pakalpojumu nodrošināšanai nav juridiski pamatota, jo zobārstniecības pakalpojumu tirgū kopumā ir konstatējama konkurence; pašvaldību kapitālsabiedrībai jābūt savā veidā unikālai  un jāatrodas tādējādi „ārpus konkurences” vai jāveic komercdarbība speciālās ekonomiskās zonas (degradētās teritorijas) </a:t>
            </a:r>
            <a:r>
              <a:rPr lang="lv-LV" sz="2400" dirty="0" err="1" smtClean="0">
                <a:cs typeface="Times New Roman" pitchFamily="18" charset="0"/>
              </a:rPr>
              <a:t>revitalizēšanai</a:t>
            </a:r>
            <a:r>
              <a:rPr lang="lv-LV" sz="2400" dirty="0">
                <a:cs typeface="Times New Roman" pitchFamily="18" charset="0"/>
              </a:rPr>
              <a:t>.</a:t>
            </a:r>
            <a:endParaRPr lang="lv-LV" sz="2400" dirty="0" smtClean="0"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7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L</a:t>
            </a:r>
            <a:r>
              <a:rPr lang="lv-LV" sz="4000" cap="all" dirty="0" err="1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īdzsvars</a:t>
            </a:r>
            <a:r>
              <a:rPr lang="lv-LV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 starp uzraudzību un autonomiju</a:t>
            </a:r>
            <a:endParaRPr lang="en-GB" sz="4000" cap="all" dirty="0">
              <a:solidFill>
                <a:srgbClr val="0066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9408"/>
            <a:ext cx="10515600" cy="5328592"/>
          </a:xfrm>
        </p:spPr>
        <p:txBody>
          <a:bodyPr>
            <a:normAutofit/>
          </a:bodyPr>
          <a:lstStyle/>
          <a:p>
            <a:r>
              <a:rPr lang="lv-LV" sz="2400" dirty="0" smtClean="0"/>
              <a:t>Nav iespējams </a:t>
            </a:r>
            <a:r>
              <a:rPr lang="lv-LV" sz="2400" dirty="0"/>
              <a:t>atņemt Valsts kontrolei tiesības veikt pašvaldību revīzijas vai Konkurences padomei veikt uzraudzību</a:t>
            </a:r>
            <a:r>
              <a:rPr lang="lv-LV" sz="2400" dirty="0" smtClean="0"/>
              <a:t>.</a:t>
            </a:r>
          </a:p>
          <a:p>
            <a:r>
              <a:rPr lang="lv-LV" sz="2400" dirty="0" smtClean="0"/>
              <a:t> </a:t>
            </a:r>
            <a:r>
              <a:rPr lang="lv-LV" sz="2400" dirty="0"/>
              <a:t>Vienlaikus, lai normatīvā līmenī uzlabotu preventīvo komunikāciju, ierosinām likumos noteikt </a:t>
            </a:r>
            <a:r>
              <a:rPr lang="lv-LV" sz="2400" b="1" dirty="0"/>
              <a:t>pašvaldību tiesības iegūt konsultatīvu viedokli </a:t>
            </a:r>
            <a:r>
              <a:rPr lang="lv-LV" sz="2400" dirty="0"/>
              <a:t>no abām </a:t>
            </a:r>
            <a:r>
              <a:rPr lang="lv-LV" sz="2400" dirty="0" smtClean="0"/>
              <a:t>minētajām iestādēm, t.sk. par </a:t>
            </a:r>
            <a:r>
              <a:rPr lang="en-US" sz="2400" dirty="0" err="1" smtClean="0"/>
              <a:t>konkurences</a:t>
            </a:r>
            <a:r>
              <a:rPr lang="en-US" sz="2400" dirty="0" smtClean="0"/>
              <a:t> </a:t>
            </a:r>
            <a:r>
              <a:rPr lang="en-US" sz="2400" dirty="0" err="1"/>
              <a:t>aizsardzības</a:t>
            </a:r>
            <a:r>
              <a:rPr lang="en-US" sz="2400" dirty="0"/>
              <a:t>, </a:t>
            </a:r>
            <a:r>
              <a:rPr lang="en-US" sz="2400" dirty="0" err="1"/>
              <a:t>saglabāšanas</a:t>
            </a:r>
            <a:r>
              <a:rPr lang="en-US" sz="2400" dirty="0"/>
              <a:t> </a:t>
            </a:r>
            <a:r>
              <a:rPr lang="en-US" sz="2400" dirty="0" err="1"/>
              <a:t>vai</a:t>
            </a:r>
            <a:r>
              <a:rPr lang="en-US" sz="2400" dirty="0"/>
              <a:t> </a:t>
            </a:r>
            <a:r>
              <a:rPr lang="en-US" sz="2400" dirty="0" err="1"/>
              <a:t>attīstības</a:t>
            </a:r>
            <a:r>
              <a:rPr lang="en-US" sz="2400" dirty="0"/>
              <a:t> </a:t>
            </a:r>
            <a:r>
              <a:rPr lang="en-US" sz="2400" dirty="0" err="1"/>
              <a:t>principu</a:t>
            </a:r>
            <a:r>
              <a:rPr lang="en-US" sz="2400" dirty="0"/>
              <a:t> </a:t>
            </a:r>
            <a:r>
              <a:rPr lang="en-US" sz="2400" dirty="0" err="1" smtClean="0"/>
              <a:t>ievērošanu</a:t>
            </a:r>
            <a:r>
              <a:rPr lang="en-US" sz="2400" dirty="0" smtClean="0"/>
              <a:t>. </a:t>
            </a:r>
            <a:endParaRPr lang="lv-LV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P</a:t>
            </a:r>
            <a:r>
              <a:rPr lang="lv-LV" sz="4000" cap="all" dirty="0" err="1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ubliskā</a:t>
            </a:r>
            <a:r>
              <a:rPr lang="lv-LV" sz="4000" cap="all" dirty="0" err="1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s</a:t>
            </a:r>
            <a:r>
              <a:rPr lang="lv-LV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 un privātās partnerības iedzīvināšana</a:t>
            </a:r>
            <a:endParaRPr lang="en-GB" sz="4000" cap="all" dirty="0">
              <a:solidFill>
                <a:srgbClr val="0066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033"/>
            <a:ext cx="10515600" cy="4929411"/>
          </a:xfrm>
        </p:spPr>
        <p:txBody>
          <a:bodyPr>
            <a:noAutofit/>
          </a:bodyPr>
          <a:lstStyle/>
          <a:p>
            <a:pPr algn="just"/>
            <a:endParaRPr lang="lv-LV" sz="2400" dirty="0" smtClean="0">
              <a:cs typeface="Times New Roman" pitchFamily="18" charset="0"/>
            </a:endParaRPr>
          </a:p>
          <a:p>
            <a:pPr algn="just"/>
            <a:r>
              <a:rPr lang="lv-LV" sz="2400" dirty="0" smtClean="0">
                <a:cs typeface="Times New Roman" pitchFamily="18" charset="0"/>
              </a:rPr>
              <a:t>J</a:t>
            </a:r>
            <a:r>
              <a:rPr lang="lv-LV" sz="2400" dirty="0" smtClean="0">
                <a:cs typeface="Times New Roman" pitchFamily="18" charset="0"/>
              </a:rPr>
              <a:t>āvienkāršo </a:t>
            </a:r>
            <a:r>
              <a:rPr lang="lv-LV" sz="2400" dirty="0">
                <a:cs typeface="Times New Roman" pitchFamily="18" charset="0"/>
              </a:rPr>
              <a:t>Publiskās un privātās partnerības likums, kā arī jāievieš partnerības īstenošanas </a:t>
            </a:r>
            <a:r>
              <a:rPr lang="lv-LV" sz="2400" dirty="0" smtClean="0">
                <a:cs typeface="Times New Roman" pitchFamily="18" charset="0"/>
              </a:rPr>
              <a:t>mehānisms.</a:t>
            </a:r>
            <a:endParaRPr lang="en-GB" sz="2400" dirty="0">
              <a:cs typeface="Times New Roman" pitchFamily="18" charset="0"/>
            </a:endParaRPr>
          </a:p>
          <a:p>
            <a:pPr algn="just"/>
            <a:r>
              <a:rPr lang="lv-LV" sz="2400" dirty="0">
                <a:cs typeface="Times New Roman" pitchFamily="18" charset="0"/>
              </a:rPr>
              <a:t>P</a:t>
            </a:r>
            <a:r>
              <a:rPr lang="lv-LV" sz="2400" dirty="0" smtClean="0">
                <a:cs typeface="Times New Roman" pitchFamily="18" charset="0"/>
              </a:rPr>
              <a:t>ašvaldību </a:t>
            </a:r>
            <a:r>
              <a:rPr lang="lv-LV" sz="2400" dirty="0">
                <a:cs typeface="Times New Roman" pitchFamily="18" charset="0"/>
              </a:rPr>
              <a:t>tīkla izveide publiskās un privātās partnerības attīstībai (</a:t>
            </a:r>
            <a:r>
              <a:rPr lang="lv-LV" sz="2400" dirty="0" err="1">
                <a:cs typeface="Times New Roman" pitchFamily="18" charset="0"/>
              </a:rPr>
              <a:t>ppp</a:t>
            </a:r>
            <a:r>
              <a:rPr lang="lv-LV" sz="2400" dirty="0">
                <a:cs typeface="Times New Roman" pitchFamily="18" charset="0"/>
              </a:rPr>
              <a:t> projekti ir liela apmēra, tāpēc vēlama vairāku pašvaldību iesaiste) sadarbībā ar Publiskās un Privātās partnerības asociāciju un </a:t>
            </a:r>
            <a:r>
              <a:rPr lang="lv-LV" sz="2400" dirty="0" smtClean="0">
                <a:cs typeface="Times New Roman" pitchFamily="18" charset="0"/>
              </a:rPr>
              <a:t>ekspertiem.</a:t>
            </a:r>
            <a:endParaRPr lang="en-GB" sz="2400" dirty="0"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 startAt="3"/>
            </a:pPr>
            <a:endParaRPr lang="en-GB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2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cap="all" dirty="0" err="1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Vai</a:t>
            </a:r>
            <a:r>
              <a:rPr lang="en-US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 b</a:t>
            </a:r>
            <a:r>
              <a:rPr lang="lv-LV" sz="4000" cap="all" dirty="0" err="1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ūs</a:t>
            </a:r>
            <a:r>
              <a:rPr lang="lv-LV" sz="4000" cap="all" dirty="0" smtClean="0">
                <a:solidFill>
                  <a:srgbClr val="006600"/>
                </a:solidFill>
                <a:latin typeface="+mn-lt"/>
                <a:cs typeface="Times New Roman" pitchFamily="18" charset="0"/>
              </a:rPr>
              <a:t> liktenīgais pavērsiens? </a:t>
            </a:r>
            <a:endParaRPr lang="en-GB" sz="4000" cap="all" dirty="0">
              <a:solidFill>
                <a:srgbClr val="0066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dirty="0">
                <a:cs typeface="Times New Roman" pitchFamily="18" charset="0"/>
              </a:rPr>
              <a:t>Būtisks ir uzstādījums, ka </a:t>
            </a:r>
            <a:r>
              <a:rPr lang="lv-LV" b="1" dirty="0">
                <a:cs typeface="Times New Roman" pitchFamily="18" charset="0"/>
              </a:rPr>
              <a:t>pašvaldību tiesības un likumi ir ekonomikas un politikas spogulis</a:t>
            </a:r>
            <a:r>
              <a:rPr lang="lv-LV" dirty="0">
                <a:cs typeface="Times New Roman" pitchFamily="18" charset="0"/>
              </a:rPr>
              <a:t>, tāpēc ir nepieciešams situācijai atbilstošs un noderīgs tiesiskais atspulgs, kas veicinātu ekonomisko izaugsmi reģionos, šobrīd ir nepieciešams „liktenīgais pavērsiens” </a:t>
            </a:r>
            <a:r>
              <a:rPr lang="lv-LV" dirty="0" smtClean="0">
                <a:cs typeface="Times New Roman" pitchFamily="18" charset="0"/>
              </a:rPr>
              <a:t>(pašvaldību izaugsmei.</a:t>
            </a:r>
            <a:endParaRPr lang="lv-LV" dirty="0">
              <a:cs typeface="Times New Roman" pitchFamily="18" charset="0"/>
            </a:endParaRPr>
          </a:p>
          <a:p>
            <a:pPr algn="just"/>
            <a:endParaRPr lang="lv-LV" dirty="0" smtClean="0">
              <a:cs typeface="Times New Roman" pitchFamily="18" charset="0"/>
            </a:endParaRPr>
          </a:p>
          <a:p>
            <a:pPr algn="just"/>
            <a:r>
              <a:rPr lang="lv-LV" dirty="0" smtClean="0">
                <a:cs typeface="Times New Roman" pitchFamily="18" charset="0"/>
              </a:rPr>
              <a:t>Paplašināt </a:t>
            </a:r>
            <a:r>
              <a:rPr lang="lv-LV" dirty="0">
                <a:cs typeface="Times New Roman" pitchFamily="18" charset="0"/>
              </a:rPr>
              <a:t>likuma “Par pašvaldībām” 15.panta pirmās daļas 10.punktu, nosakot arī, ka pašvaldības uzdevums ir veicināt arī ekonomikas attīstību : “sekmēt saimniecisko darbību </a:t>
            </a:r>
            <a:r>
              <a:rPr lang="lv-LV" b="1" dirty="0">
                <a:cs typeface="Times New Roman" pitchFamily="18" charset="0"/>
              </a:rPr>
              <a:t>un ekonomikas attīstību </a:t>
            </a:r>
            <a:r>
              <a:rPr lang="lv-LV" dirty="0">
                <a:cs typeface="Times New Roman" pitchFamily="18" charset="0"/>
              </a:rPr>
              <a:t>attiecīgajā administratīvajā teritorijā, rūpēties par bezdarba samazināšanu</a:t>
            </a:r>
            <a:r>
              <a:rPr lang="lv-LV" dirty="0" smtClean="0">
                <a:cs typeface="Times New Roman" pitchFamily="18" charset="0"/>
              </a:rPr>
              <a:t>”</a:t>
            </a:r>
            <a:endParaRPr lang="en-GB" dirty="0">
              <a:cs typeface="Times New Roman" pitchFamily="18" charset="0"/>
            </a:endParaRPr>
          </a:p>
          <a:p>
            <a:pPr algn="just"/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cap="all" dirty="0" smtClean="0">
                <a:solidFill>
                  <a:srgbClr val="006600"/>
                </a:solidFill>
              </a:rPr>
              <a:t>PĒTĪJUMA PROBLĒMA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K</a:t>
            </a:r>
            <a:r>
              <a:rPr lang="lv-LV" dirty="0" smtClean="0"/>
              <a:t>aut </a:t>
            </a:r>
            <a:r>
              <a:rPr lang="lv-LV" dirty="0"/>
              <a:t>arī kopš 1990. gada pašvaldību likumi vienmēr ir paredzējuši pienākumu veicināt ekonomikas attīstību savā teritorijā, kopš tā laika nacionālajos likumos, bet jau daudz agrāk - arī starptautiskajos likumos ir </a:t>
            </a:r>
            <a:r>
              <a:rPr lang="lv-LV" dirty="0" smtClean="0"/>
              <a:t>ierobežoti </a:t>
            </a:r>
            <a:r>
              <a:rPr lang="lv-LV" dirty="0"/>
              <a:t>gandrīz visi paņēmieni, ko publiskā vara parasti lieto ekonomikas </a:t>
            </a:r>
            <a:r>
              <a:rPr lang="lv-LV" dirty="0" smtClean="0"/>
              <a:t>veicināšanai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086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6600"/>
                </a:solidFill>
              </a:rPr>
              <a:t>Pašvaldības iespējas ietekmēt vietējās ekonomikas attīstību</a:t>
            </a:r>
            <a:r>
              <a:rPr lang="en-US" dirty="0"/>
              <a:t/>
            </a:r>
            <a:br>
              <a:rPr lang="en-US" dirty="0"/>
            </a:br>
            <a:endParaRPr lang="lv-LV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66" y="0"/>
            <a:ext cx="1415732" cy="1443038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08380" y="2792149"/>
            <a:ext cx="10175277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22852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Projekta</a:t>
            </a:r>
            <a:r>
              <a:rPr lang="en-US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 “</a:t>
            </a:r>
            <a:r>
              <a:rPr lang="en-US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Lietprat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īga pārvaldība un Latvijas pašvaldību veiktspējas uzlabošana”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noslēguma konference </a:t>
            </a:r>
            <a:endParaRPr lang="en-US" altLang="en-US" sz="24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Rīga, 2016.gada 9. septembrī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en-US" sz="24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Visvaldis </a:t>
            </a:r>
            <a:r>
              <a:rPr lang="lv-LV" alt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Valtenbergs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, Vidzemes Augstskola</a:t>
            </a:r>
            <a:r>
              <a:rPr lang="lv-LV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Courier" charset="0"/>
              </a:rPr>
              <a:t> </a:t>
            </a:r>
            <a:endParaRPr lang="lv-LV" altLang="en-US" sz="24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Courier" charset="0"/>
            </a:endParaRPr>
          </a:p>
        </p:txBody>
      </p:sp>
      <p:pic>
        <p:nvPicPr>
          <p:cNvPr id="9" name="Picture 8" descr="Soci&amp;amacr;lo, ekonomisko un humanit&amp;amacr;ro p&amp;emacr;t&amp;imacr;jumu instit&amp;umacr;t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419" y="6034086"/>
            <a:ext cx="919162" cy="82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166" y="374930"/>
            <a:ext cx="1839834" cy="74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08"/>
            <a:ext cx="10515600" cy="1325563"/>
          </a:xfrm>
        </p:spPr>
        <p:txBody>
          <a:bodyPr/>
          <a:lstStyle/>
          <a:p>
            <a:pPr algn="ctr"/>
            <a:r>
              <a:rPr lang="lv-LV" cap="all" dirty="0" smtClean="0">
                <a:solidFill>
                  <a:srgbClr val="006600"/>
                </a:solidFill>
              </a:rPr>
              <a:t>UZDEVUMS (</a:t>
            </a:r>
            <a:r>
              <a:rPr lang="lv-LV" cap="all" dirty="0" smtClean="0">
                <a:solidFill>
                  <a:srgbClr val="006600"/>
                </a:solidFill>
              </a:rPr>
              <a:t>PĒC SPECIFIKĀCIJAS)</a:t>
            </a:r>
            <a:endParaRPr lang="lv-LV" cap="all" dirty="0">
              <a:solidFill>
                <a:srgbClr val="00660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99970436"/>
              </p:ext>
            </p:extLst>
          </p:nvPr>
        </p:nvGraphicFramePr>
        <p:xfrm>
          <a:off x="792480" y="1883940"/>
          <a:ext cx="10561320" cy="566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96"/>
            <a:ext cx="10515600" cy="2274888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/>
              <a:t>Izstrādāt lietišķo zinātnisko pētījumu par vietējā tirgus nepilnību teorētiskajiem pamatiem un, pašvaldības rīcības algoritmu tirgus nepilnības apstākļos, kā arī legālās iespējas īstenot vietējās uzņēmējdarbības atbalsta pasākumus.</a:t>
            </a:r>
            <a:endParaRPr lang="en-US" dirty="0"/>
          </a:p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215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cap="all" dirty="0" smtClean="0">
                <a:solidFill>
                  <a:srgbClr val="006600"/>
                </a:solidFill>
              </a:rPr>
              <a:t>Pētījuma veicēji </a:t>
            </a:r>
            <a:endParaRPr lang="lv-LV" cap="all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rgbClr val="006600"/>
                </a:solidFill>
              </a:rPr>
              <a:t>Vidzemes Augstskola, Sociālo, ekonomisko un humanitāro pētījumu institūts (HESPI) </a:t>
            </a:r>
            <a:endParaRPr lang="lv-LV" b="1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lv-LV" b="1" dirty="0"/>
          </a:p>
          <a:p>
            <a:pPr marL="0" indent="0">
              <a:buNone/>
            </a:pPr>
            <a:r>
              <a:rPr lang="lv-LV" dirty="0" smtClean="0"/>
              <a:t>Dr. </a:t>
            </a:r>
            <a:r>
              <a:rPr lang="lv-LV" dirty="0" err="1" smtClean="0"/>
              <a:t>pol.sc</a:t>
            </a:r>
            <a:r>
              <a:rPr lang="lv-LV" dirty="0" smtClean="0"/>
              <a:t>. Visvaldis </a:t>
            </a:r>
            <a:r>
              <a:rPr lang="lv-LV" dirty="0" err="1"/>
              <a:t>Valtenbergs</a:t>
            </a:r>
            <a:r>
              <a:rPr lang="lv-LV" dirty="0"/>
              <a:t> </a:t>
            </a:r>
            <a:endParaRPr lang="lv-LV" dirty="0"/>
          </a:p>
          <a:p>
            <a:pPr marL="0" indent="0">
              <a:buNone/>
            </a:pPr>
            <a:r>
              <a:rPr lang="lv-LV" dirty="0" smtClean="0"/>
              <a:t>Dr</a:t>
            </a:r>
            <a:r>
              <a:rPr lang="lv-LV" dirty="0" smtClean="0"/>
              <a:t>. oec. </a:t>
            </a:r>
            <a:r>
              <a:rPr lang="lv-LV" dirty="0"/>
              <a:t>Inga Vilka 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Dr</a:t>
            </a:r>
            <a:r>
              <a:rPr lang="lv-LV" dirty="0" smtClean="0"/>
              <a:t>. iur. </a:t>
            </a:r>
            <a:r>
              <a:rPr lang="lv-LV" dirty="0"/>
              <a:t>Irēna </a:t>
            </a:r>
            <a:r>
              <a:rPr lang="lv-LV" dirty="0" smtClean="0"/>
              <a:t>Kalniņa</a:t>
            </a:r>
            <a:endParaRPr lang="lv-LV" dirty="0"/>
          </a:p>
          <a:p>
            <a:pPr marL="0" indent="0">
              <a:buNone/>
            </a:pPr>
            <a:r>
              <a:rPr lang="lv-LV" dirty="0"/>
              <a:t>Dr</a:t>
            </a:r>
            <a:r>
              <a:rPr lang="lv-LV" dirty="0" smtClean="0"/>
              <a:t>. oec. </a:t>
            </a:r>
            <a:r>
              <a:rPr lang="lv-LV" dirty="0"/>
              <a:t>Agita Līviņa, Rihards Rozenbergs </a:t>
            </a:r>
            <a:endParaRPr lang="lv-LV" dirty="0"/>
          </a:p>
          <a:p>
            <a:pPr marL="0" indent="0">
              <a:buNone/>
            </a:pPr>
            <a:r>
              <a:rPr lang="lv-LV" dirty="0" smtClean="0"/>
              <a:t>Mg. </a:t>
            </a:r>
            <a:r>
              <a:rPr lang="en-US" dirty="0" err="1" smtClean="0"/>
              <a:t>oec</a:t>
            </a:r>
            <a:r>
              <a:rPr lang="en-US" dirty="0" smtClean="0"/>
              <a:t>. </a:t>
            </a:r>
            <a:r>
              <a:rPr lang="lv-LV" dirty="0" smtClean="0"/>
              <a:t>Sandra </a:t>
            </a:r>
            <a:r>
              <a:rPr lang="lv-LV" dirty="0" err="1" smtClean="0"/>
              <a:t>Brigsa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5379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dirty="0" smtClean="0"/>
              <a:t>DOING BUSINESS </a:t>
            </a:r>
            <a:r>
              <a:rPr lang="lv-LV" dirty="0" smtClean="0"/>
              <a:t>INDEKSS BALTIJAS VALSTĪS </a:t>
            </a:r>
            <a:endParaRPr lang="lv-LV" i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88168006"/>
              </p:ext>
            </p:extLst>
          </p:nvPr>
        </p:nvGraphicFramePr>
        <p:xfrm>
          <a:off x="838199" y="1690687"/>
          <a:ext cx="7184923" cy="4990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185344"/>
              </p:ext>
            </p:extLst>
          </p:nvPr>
        </p:nvGraphicFramePr>
        <p:xfrm>
          <a:off x="7310499" y="5166360"/>
          <a:ext cx="4768215" cy="1691640"/>
        </p:xfrm>
        <a:graphic>
          <a:graphicData uri="http://schemas.openxmlformats.org/drawingml/2006/table">
            <a:tbl>
              <a:tblPr firstRow="1" firstCol="1" bandRow="1"/>
              <a:tblGrid>
                <a:gridCol w="2425667"/>
                <a:gridCol w="723322"/>
                <a:gridCol w="809613"/>
                <a:gridCol w="809613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100" b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Tematiskā jomā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100" b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Latvija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100" b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Igaunija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100" b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Lietuva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Biznesa uzsākšana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27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15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8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Būvniecības atļaujas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30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16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18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Elektrības pieslēgums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65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34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54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Īpašuma reģistrēšana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23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4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2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Kredīta saņemšana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19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28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28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Investoru minoritāšu aizsardzība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49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81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47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Nodokļu maksāšana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27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30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49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Ārējā tirdzniecība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22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24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19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effectLst/>
                          <a:latin typeface="Calibri" charset="0"/>
                          <a:ea typeface="Calibri" charset="0"/>
                        </a:rPr>
                        <a:t>Līgumu izpilde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25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11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3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 dirty="0">
                          <a:effectLst/>
                          <a:latin typeface="Calibri" charset="0"/>
                          <a:ea typeface="Calibri" charset="0"/>
                        </a:rPr>
                        <a:t>Maksātnespējas process</a:t>
                      </a:r>
                      <a:endParaRPr lang="en-US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Calibri" charset="0"/>
                          <a:ea typeface="Calibri" charset="0"/>
                        </a:rPr>
                        <a:t>43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b="1">
                          <a:solidFill>
                            <a:srgbClr val="538135"/>
                          </a:solidFill>
                          <a:effectLst/>
                          <a:latin typeface="Calibri" charset="0"/>
                          <a:ea typeface="Calibri" charset="0"/>
                        </a:rPr>
                        <a:t>40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Calibri" charset="0"/>
                          <a:ea typeface="Calibri" charset="0"/>
                        </a:rPr>
                        <a:t>70</a:t>
                      </a:r>
                      <a:endParaRPr lang="en-US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23122" y="1513706"/>
            <a:ext cx="33281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Avots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Doing Business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ziņojums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2016.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33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cap="all" dirty="0" smtClean="0">
                <a:solidFill>
                  <a:srgbClr val="006600"/>
                </a:solidFill>
              </a:rPr>
              <a:t>KAS IR VIETĒJĀ ekonomiskā attīstība ?</a:t>
            </a:r>
            <a:endParaRPr lang="lv-LV" cap="all" dirty="0">
              <a:solidFill>
                <a:srgbClr val="0066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9612" y="1845469"/>
            <a:ext cx="4348163" cy="45920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v-LV" dirty="0"/>
              <a:t>Vietējā attīstība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Vietējās ekonomikas attīstība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Vietējā ekonomiskā attīstība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Uzņēmējdarbības vides attīstība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Uzņēmējdarbības sekmēšana</a:t>
            </a:r>
          </a:p>
          <a:p>
            <a:endParaRPr lang="lv-LV" dirty="0"/>
          </a:p>
        </p:txBody>
      </p:sp>
      <p:sp>
        <p:nvSpPr>
          <p:cNvPr id="6" name="Trapezoid 5"/>
          <p:cNvSpPr/>
          <p:nvPr/>
        </p:nvSpPr>
        <p:spPr>
          <a:xfrm rot="10800000">
            <a:off x="0" y="1624013"/>
            <a:ext cx="3779520" cy="4968240"/>
          </a:xfrm>
          <a:prstGeom prst="trapezoid">
            <a:avLst/>
          </a:prstGeom>
          <a:solidFill>
            <a:schemeClr val="accent3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5529264" y="1740813"/>
            <a:ext cx="59578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000" b="1" dirty="0" smtClean="0"/>
              <a:t>Vietējās </a:t>
            </a:r>
            <a:r>
              <a:rPr lang="lv-LV" sz="2000" b="1" dirty="0"/>
              <a:t>attīstības </a:t>
            </a:r>
            <a:r>
              <a:rPr lang="lv-LV" sz="2000" dirty="0"/>
              <a:t>mērķis ir veidot un paaugstināt noteiktas teritorijas kapacitāti, </a:t>
            </a:r>
            <a:r>
              <a:rPr lang="lv-LV" sz="2000" i="1" dirty="0"/>
              <a:t>uzlabot tās ekonomikas nākotni un tās iedzīvotāju dzīves kvalitāti </a:t>
            </a:r>
            <a:r>
              <a:rPr lang="lv-LV" sz="2000" dirty="0"/>
              <a:t>(OECD, 2010)</a:t>
            </a:r>
          </a:p>
          <a:p>
            <a:pPr algn="just"/>
            <a:endParaRPr lang="lv-LV" sz="2000" b="1" dirty="0" smtClean="0"/>
          </a:p>
          <a:p>
            <a:pPr algn="just"/>
            <a:r>
              <a:rPr lang="lv-LV" sz="2000" b="1" dirty="0" smtClean="0"/>
              <a:t>Vietējās </a:t>
            </a:r>
            <a:r>
              <a:rPr lang="lv-LV" sz="2000" b="1" dirty="0"/>
              <a:t>ekonomikas attīstība </a:t>
            </a:r>
            <a:r>
              <a:rPr lang="lv-LV" sz="2000" dirty="0"/>
              <a:t>– vietējās saimniecības </a:t>
            </a:r>
            <a:r>
              <a:rPr lang="lv-LV" sz="2000" dirty="0" smtClean="0"/>
              <a:t>attīstība </a:t>
            </a:r>
            <a:r>
              <a:rPr lang="lv-LV" sz="2000" dirty="0"/>
              <a:t>ir process, kurā </a:t>
            </a:r>
            <a:r>
              <a:rPr lang="lv-LV" sz="2000" i="1" dirty="0"/>
              <a:t>pašvaldība, valsts, uzņēmēju un nevalstisko organizāciju partneri kopīgi strādā</a:t>
            </a:r>
            <a:r>
              <a:rPr lang="lv-LV" sz="2000" dirty="0"/>
              <a:t>, lai sasniegtu labākus apstākļus ekonomiskai izaugsmei un nodarbinātības uzlabošanai (PB, 2004) </a:t>
            </a:r>
            <a:endParaRPr lang="lv-LV" sz="2000" dirty="0" smtClean="0"/>
          </a:p>
          <a:p>
            <a:pPr algn="just"/>
            <a:endParaRPr lang="lv-LV" sz="2000" dirty="0"/>
          </a:p>
          <a:p>
            <a:pPr algn="just"/>
            <a:r>
              <a:rPr lang="lv-LV" sz="2000" b="1" dirty="0" smtClean="0"/>
              <a:t>TĀPĒC </a:t>
            </a:r>
          </a:p>
          <a:p>
            <a:pPr algn="just"/>
            <a:r>
              <a:rPr lang="lv-LV" sz="2000" b="1" dirty="0" smtClean="0"/>
              <a:t>…vietējās </a:t>
            </a:r>
            <a:r>
              <a:rPr lang="lv-LV" sz="2000" b="1" dirty="0"/>
              <a:t>ekonomikas </a:t>
            </a:r>
            <a:r>
              <a:rPr lang="lv-LV" sz="2000" b="1" dirty="0" smtClean="0"/>
              <a:t>iesaistītās puses (</a:t>
            </a:r>
            <a:r>
              <a:rPr lang="lv-LV" sz="2000" b="1" i="1" dirty="0" err="1" smtClean="0"/>
              <a:t>stakeholders</a:t>
            </a:r>
            <a:r>
              <a:rPr lang="lv-LV" sz="2000" b="1" dirty="0" smtClean="0"/>
              <a:t>) </a:t>
            </a:r>
            <a:r>
              <a:rPr lang="lv-LV" sz="2000" b="1" dirty="0"/>
              <a:t> </a:t>
            </a:r>
            <a:r>
              <a:rPr lang="lv-LV" sz="2000" b="1" dirty="0" smtClean="0"/>
              <a:t>ir ne </a:t>
            </a:r>
            <a:r>
              <a:rPr lang="lv-LV" sz="2000" b="1" dirty="0"/>
              <a:t>tikai </a:t>
            </a:r>
            <a:r>
              <a:rPr lang="lv-LV" sz="2000" b="1" dirty="0" smtClean="0"/>
              <a:t>iedzīvotāji</a:t>
            </a:r>
            <a:r>
              <a:rPr lang="lv-LV" sz="2000" b="1" dirty="0"/>
              <a:t>, bet arī virkne grupu, kas nav pašvaldības </a:t>
            </a:r>
            <a:r>
              <a:rPr lang="lv-LV" sz="2000" b="1" dirty="0" smtClean="0"/>
              <a:t>vēlētāji</a:t>
            </a:r>
            <a:r>
              <a:rPr lang="lv-LV" sz="2000" b="1" dirty="0"/>
              <a:t> (</a:t>
            </a:r>
            <a:r>
              <a:rPr lang="lv-LV" sz="2000" b="1" dirty="0" smtClean="0"/>
              <a:t>OECD</a:t>
            </a:r>
            <a:r>
              <a:rPr lang="lv-LV" sz="2000" b="1" dirty="0"/>
              <a:t>, 2010)</a:t>
            </a:r>
          </a:p>
          <a:p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254681"/>
            <a:ext cx="529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i="1" dirty="0" smtClean="0"/>
              <a:t>Kontekstā ar vietējo attīstību biežāk minētie jēdzieni…. 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54514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b="1" dirty="0" smtClean="0"/>
              <a:t>REGULĀRI UN BIEŽI PAŠVALDĪBAS IZMANTO ŠĀDUS UZŅĒMĒJDARBĪBAS VEICINĀŠANAS PASĀKUMUS</a:t>
            </a:r>
            <a:endParaRPr lang="lv-LV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751526" y="1416676"/>
          <a:ext cx="7662929" cy="491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414455" y="2107893"/>
            <a:ext cx="29268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 smtClean="0"/>
          </a:p>
          <a:p>
            <a:r>
              <a:rPr lang="lv-LV" sz="1600" b="1" dirty="0" err="1" smtClean="0"/>
              <a:t>N</a:t>
            </a:r>
            <a:r>
              <a:rPr lang="lv-LV" sz="1600" b="1" dirty="0" smtClean="0"/>
              <a:t>=74 pašvaldības</a:t>
            </a:r>
          </a:p>
          <a:p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579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KAS TRAUCĒ PAŠVALDĪBAI PILNVĒRTĪGI IETEKMĒT VIETĒJĀS EKONOMIKAS ATTĪSTĪBU?</a:t>
            </a:r>
            <a:endParaRPr lang="lv-LV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880315" y="2057399"/>
          <a:ext cx="6501685" cy="4098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501064" y="3147537"/>
            <a:ext cx="34004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b="1" dirty="0" smtClean="0"/>
              <a:t>Pašvaldību minētās atbildes:</a:t>
            </a:r>
          </a:p>
          <a:p>
            <a:pPr marL="285750" indent="-285750">
              <a:buFont typeface="Arial" charset="0"/>
              <a:buChar char="•"/>
            </a:pPr>
            <a:r>
              <a:rPr lang="lv-LV" dirty="0" smtClean="0"/>
              <a:t>Iepirkumu </a:t>
            </a:r>
            <a:r>
              <a:rPr lang="lv-LV" dirty="0"/>
              <a:t>likums </a:t>
            </a:r>
          </a:p>
          <a:p>
            <a:pPr marL="285750" indent="-285750">
              <a:buFont typeface="Arial" charset="0"/>
              <a:buChar char="•"/>
            </a:pPr>
            <a:r>
              <a:rPr lang="lv-LV" dirty="0"/>
              <a:t>Pašvaldību finanšu izlīdzināšanas likums</a:t>
            </a:r>
          </a:p>
          <a:p>
            <a:pPr marL="285750" indent="-285750">
              <a:buFont typeface="Arial" charset="0"/>
              <a:buChar char="•"/>
            </a:pPr>
            <a:r>
              <a:rPr lang="lv-LV" dirty="0"/>
              <a:t>Nav konkrētas finanšu kvotas uzņēmējdarbības veicināšanai</a:t>
            </a:r>
          </a:p>
          <a:p>
            <a:pPr marL="285750" indent="-285750">
              <a:buFont typeface="Arial" charset="0"/>
              <a:buChar char="•"/>
            </a:pPr>
            <a:r>
              <a:rPr lang="lv-LV" dirty="0"/>
              <a:t>Pašvaldības finanšu līdzekļu izlietojuma ierobežojumi</a:t>
            </a:r>
          </a:p>
          <a:p>
            <a:pPr marL="285750" indent="-285750">
              <a:buFont typeface="Arial" charset="0"/>
              <a:buChar char="•"/>
            </a:pPr>
            <a:r>
              <a:rPr lang="lv-LV" dirty="0"/>
              <a:t>Konkurences padomes aizrādījumi, Valsts kontroles revīzijas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4580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1168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 smtClean="0"/>
              <a:t>PAŠVALDĪBĀM IEPIRKUMOS JĀDOD PRIEKŠROKA VIETĒJAM KOMERSANTAM/SAIMNIECISKĀS DARBĪBAS VEICĒJAM, PAT JA TĀ PIEDĀVĀJUMS IR </a:t>
            </a:r>
            <a:r>
              <a:rPr lang="lv-LV" sz="3600" b="1" dirty="0" smtClean="0"/>
              <a:t>DĀRGĀKS…</a:t>
            </a:r>
            <a:endParaRPr lang="lv-LV" sz="3600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137893" y="1442434"/>
          <a:ext cx="7134896" cy="5035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53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1286</Words>
  <Application>Microsoft Macintosh PowerPoint</Application>
  <PresentationFormat>Widescreen</PresentationFormat>
  <Paragraphs>193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 Light</vt:lpstr>
      <vt:lpstr>Courier</vt:lpstr>
      <vt:lpstr>Arial</vt:lpstr>
      <vt:lpstr>Calibri</vt:lpstr>
      <vt:lpstr>Times New Roman</vt:lpstr>
      <vt:lpstr>Office Theme</vt:lpstr>
      <vt:lpstr>Pašvaldības iespējas ietekmēt vietējās ekonomikas attīstību </vt:lpstr>
      <vt:lpstr>PĒTĪJUMA PROBLĒMA</vt:lpstr>
      <vt:lpstr>UZDEVUMS (PĒC SPECIFIKĀCIJAS)</vt:lpstr>
      <vt:lpstr>Pētījuma veicēji </vt:lpstr>
      <vt:lpstr>DOING BUSINESS INDEKSS BALTIJAS VALSTĪS </vt:lpstr>
      <vt:lpstr>KAS IR VIETĒJĀ ekonomiskā attīstība ?</vt:lpstr>
      <vt:lpstr>REGULĀRI UN BIEŽI PAŠVALDĪBAS IZMANTO ŠĀDUS UZŅĒMĒJDARBĪBAS VEICINĀŠANAS PASĀKUMUS</vt:lpstr>
      <vt:lpstr>KAS TRAUCĒ PAŠVALDĪBAI PILNVĒRTĪGI IETEKMĒT VIETĒJĀS EKONOMIKAS ATTĪSTĪBU?</vt:lpstr>
      <vt:lpstr>PAŠVALDĪBĀM IEPIRKUMOS JĀDOD PRIEKŠROKA VIETĒJAM KOMERSANTAM/SAIMNIECISKĀS DARBĪBAS VEICĒJAM, PAT JA TĀ PIEDĀVĀJUMS IR DĀRGĀKS…</vt:lpstr>
      <vt:lpstr>NOZARES, KURĀS NEVAJADZĒTU DIBINĀT KAPITĀLSABIEDRĪBAS</vt:lpstr>
      <vt:lpstr>PowerPoint Presentation</vt:lpstr>
      <vt:lpstr>ĀRVALSTU PIEREDZE</vt:lpstr>
      <vt:lpstr>ALGORITMS TIRGUS NEPILNĪBU KONSTATĒŠANAI</vt:lpstr>
      <vt:lpstr>SECINĀJUMI UN PRIEKŠLIKUMI </vt:lpstr>
      <vt:lpstr>CILVĒKRESURSI - AIZVIEN NOZĪMĪGĀKI vietējās ekonomikas attīstībā </vt:lpstr>
      <vt:lpstr>KAPITĀLSABIEDRĪBU DARBĪBA </vt:lpstr>
      <vt:lpstr>Līdzsvars starp uzraudzību un autonomiju</vt:lpstr>
      <vt:lpstr>Publiskās un privātās partnerības iedzīvināšana</vt:lpstr>
      <vt:lpstr>Vai būs liktenīgais pavērsiens? </vt:lpstr>
      <vt:lpstr>Pašvaldības iespējas ietekmēt vietējās ekonomikas attīstību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Latvijas pašvaldību pieejas un instrumenti uzņēmējdarbības attīstības veicināšanā</dc:title>
  <dc:creator>Agita</dc:creator>
  <cp:lastModifiedBy>Visvaldis Valtenbergs</cp:lastModifiedBy>
  <cp:revision>140</cp:revision>
  <dcterms:created xsi:type="dcterms:W3CDTF">2016-05-16T04:04:45Z</dcterms:created>
  <dcterms:modified xsi:type="dcterms:W3CDTF">2016-09-09T05:21:41Z</dcterms:modified>
</cp:coreProperties>
</file>